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73"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9" d="100"/>
          <a:sy n="79" d="100"/>
        </p:scale>
        <p:origin x="1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962C52-3617-4647-AFBF-4621D70ECF90}"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id-ID"/>
        </a:p>
      </dgm:t>
    </dgm:pt>
    <dgm:pt modelId="{F67A1CCF-5B0C-43F3-933A-1738E5A0C1AE}">
      <dgm:prSet phldrT="[Text]"/>
      <dgm:spPr/>
      <dgm:t>
        <a:bodyPr/>
        <a:lstStyle/>
        <a:p>
          <a:r>
            <a:rPr lang="id-ID" dirty="0" smtClean="0"/>
            <a:t>Teori pemrograman genetika </a:t>
          </a:r>
          <a:endParaRPr lang="id-ID" dirty="0"/>
        </a:p>
      </dgm:t>
    </dgm:pt>
    <dgm:pt modelId="{68894EF7-2274-4FCC-97F7-53FD65BE1FFD}" type="parTrans" cxnId="{B4866B22-3F5D-466C-99F8-EF347B966D99}">
      <dgm:prSet/>
      <dgm:spPr/>
      <dgm:t>
        <a:bodyPr/>
        <a:lstStyle/>
        <a:p>
          <a:endParaRPr lang="id-ID"/>
        </a:p>
      </dgm:t>
    </dgm:pt>
    <dgm:pt modelId="{EA60A878-358B-4C0D-8E1B-0320081D1974}" type="sibTrans" cxnId="{B4866B22-3F5D-466C-99F8-EF347B966D99}">
      <dgm:prSet/>
      <dgm:spPr/>
      <dgm:t>
        <a:bodyPr/>
        <a:lstStyle/>
        <a:p>
          <a:endParaRPr lang="id-ID"/>
        </a:p>
      </dgm:t>
    </dgm:pt>
    <dgm:pt modelId="{8FE6F967-3D22-4058-9CBA-C2FA42CA5606}">
      <dgm:prSet phldrT="[Text]"/>
      <dgm:spPr/>
      <dgm:t>
        <a:bodyPr/>
        <a:lstStyle/>
        <a:p>
          <a:r>
            <a:rPr lang="id-ID" dirty="0" smtClean="0"/>
            <a:t>teori senescence terprogram</a:t>
          </a:r>
          <a:endParaRPr lang="id-ID" dirty="0"/>
        </a:p>
      </dgm:t>
    </dgm:pt>
    <dgm:pt modelId="{27430F88-662E-4952-A52D-3EB6B9774B51}" type="parTrans" cxnId="{58C307CB-0612-47B6-828D-8139C8AD0735}">
      <dgm:prSet/>
      <dgm:spPr/>
      <dgm:t>
        <a:bodyPr/>
        <a:lstStyle/>
        <a:p>
          <a:endParaRPr lang="id-ID"/>
        </a:p>
      </dgm:t>
    </dgm:pt>
    <dgm:pt modelId="{ED1A516F-ADC7-4066-8394-DF0368BD28FF}" type="sibTrans" cxnId="{58C307CB-0612-47B6-828D-8139C8AD0735}">
      <dgm:prSet/>
      <dgm:spPr/>
      <dgm:t>
        <a:bodyPr/>
        <a:lstStyle/>
        <a:p>
          <a:endParaRPr lang="id-ID"/>
        </a:p>
      </dgm:t>
    </dgm:pt>
    <dgm:pt modelId="{FE3C8279-5338-493D-BB48-FD37F0D8A167}">
      <dgm:prSet phldrT="[Text]"/>
      <dgm:spPr/>
      <dgm:t>
        <a:bodyPr/>
        <a:lstStyle/>
        <a:p>
          <a:r>
            <a:rPr lang="id-ID" dirty="0" smtClean="0"/>
            <a:t>teori endokrin </a:t>
          </a:r>
          <a:endParaRPr lang="id-ID" dirty="0"/>
        </a:p>
      </dgm:t>
    </dgm:pt>
    <dgm:pt modelId="{3DA72CC1-B78E-4B9A-8FE4-807ED5F46655}" type="parTrans" cxnId="{AB95F939-B2C0-4A91-8F7D-509FF7728987}">
      <dgm:prSet/>
      <dgm:spPr/>
      <dgm:t>
        <a:bodyPr/>
        <a:lstStyle/>
        <a:p>
          <a:endParaRPr lang="id-ID"/>
        </a:p>
      </dgm:t>
    </dgm:pt>
    <dgm:pt modelId="{8E305180-907A-4595-94F9-B14AAA8F139A}" type="sibTrans" cxnId="{AB95F939-B2C0-4A91-8F7D-509FF7728987}">
      <dgm:prSet/>
      <dgm:spPr/>
      <dgm:t>
        <a:bodyPr/>
        <a:lstStyle/>
        <a:p>
          <a:endParaRPr lang="id-ID"/>
        </a:p>
      </dgm:t>
    </dgm:pt>
    <dgm:pt modelId="{8C6407C9-A816-4850-AE4F-985DD200D66B}">
      <dgm:prSet phldrT="[Text]"/>
      <dgm:spPr/>
      <dgm:t>
        <a:bodyPr/>
        <a:lstStyle/>
        <a:p>
          <a:r>
            <a:rPr lang="id-ID" dirty="0" smtClean="0"/>
            <a:t>Teori tingkat variabel</a:t>
          </a:r>
          <a:endParaRPr lang="id-ID" dirty="0"/>
        </a:p>
      </dgm:t>
    </dgm:pt>
    <dgm:pt modelId="{766D2E5D-75AF-4183-8132-DD45715B9417}" type="parTrans" cxnId="{61E94128-1BB7-4263-BA1E-FDA2B8573B66}">
      <dgm:prSet/>
      <dgm:spPr/>
      <dgm:t>
        <a:bodyPr/>
        <a:lstStyle/>
        <a:p>
          <a:endParaRPr lang="id-ID"/>
        </a:p>
      </dgm:t>
    </dgm:pt>
    <dgm:pt modelId="{8B217BC8-04E6-47CD-B1A4-1164EF5388E9}" type="sibTrans" cxnId="{61E94128-1BB7-4263-BA1E-FDA2B8573B66}">
      <dgm:prSet/>
      <dgm:spPr/>
      <dgm:t>
        <a:bodyPr/>
        <a:lstStyle/>
        <a:p>
          <a:endParaRPr lang="id-ID"/>
        </a:p>
      </dgm:t>
    </dgm:pt>
    <dgm:pt modelId="{F84CF6AC-FA3D-475A-8790-FED54B84162C}">
      <dgm:prSet phldrT="[Text]"/>
      <dgm:spPr/>
      <dgm:t>
        <a:bodyPr/>
        <a:lstStyle/>
        <a:p>
          <a:r>
            <a:rPr lang="id-ID" dirty="0" smtClean="0"/>
            <a:t>teori wear and tear</a:t>
          </a:r>
          <a:endParaRPr lang="id-ID" dirty="0"/>
        </a:p>
      </dgm:t>
    </dgm:pt>
    <dgm:pt modelId="{25DB5CB1-BBC1-4481-9DF0-CBAA9CF5849F}" type="parTrans" cxnId="{25E5641E-98FE-4F94-982F-E77C3DECE58C}">
      <dgm:prSet/>
      <dgm:spPr/>
      <dgm:t>
        <a:bodyPr/>
        <a:lstStyle/>
        <a:p>
          <a:endParaRPr lang="id-ID"/>
        </a:p>
      </dgm:t>
    </dgm:pt>
    <dgm:pt modelId="{6BA724CB-0687-4D16-9F00-ECBAD0BFC75A}" type="sibTrans" cxnId="{25E5641E-98FE-4F94-982F-E77C3DECE58C}">
      <dgm:prSet/>
      <dgm:spPr/>
      <dgm:t>
        <a:bodyPr/>
        <a:lstStyle/>
        <a:p>
          <a:endParaRPr lang="id-ID"/>
        </a:p>
      </dgm:t>
    </dgm:pt>
    <dgm:pt modelId="{50D3CF0F-7E1D-46CA-83EA-7169C03A9DB0}">
      <dgm:prSet phldrT="[Text]"/>
      <dgm:spPr/>
      <dgm:t>
        <a:bodyPr/>
        <a:lstStyle/>
        <a:p>
          <a:r>
            <a:rPr lang="id-ID" dirty="0" smtClean="0"/>
            <a:t>teori radikal bebas</a:t>
          </a:r>
          <a:endParaRPr lang="id-ID" dirty="0"/>
        </a:p>
      </dgm:t>
    </dgm:pt>
    <dgm:pt modelId="{4DD0FB28-8663-4067-A37F-ADBC85F3994A}" type="parTrans" cxnId="{5C002C22-1C39-4108-9993-ECD52D86671E}">
      <dgm:prSet/>
      <dgm:spPr/>
      <dgm:t>
        <a:bodyPr/>
        <a:lstStyle/>
        <a:p>
          <a:endParaRPr lang="id-ID"/>
        </a:p>
      </dgm:t>
    </dgm:pt>
    <dgm:pt modelId="{DB78BE60-27CE-4F83-93DD-6ABFDE46C75A}" type="sibTrans" cxnId="{5C002C22-1C39-4108-9993-ECD52D86671E}">
      <dgm:prSet/>
      <dgm:spPr/>
      <dgm:t>
        <a:bodyPr/>
        <a:lstStyle/>
        <a:p>
          <a:endParaRPr lang="id-ID"/>
        </a:p>
      </dgm:t>
    </dgm:pt>
    <dgm:pt modelId="{8AECD36E-949A-4306-B608-B8A8CB072569}">
      <dgm:prSet phldrT="[Text]"/>
      <dgm:spPr/>
      <dgm:t>
        <a:bodyPr/>
        <a:lstStyle/>
        <a:p>
          <a:r>
            <a:rPr lang="id-ID" dirty="0" smtClean="0"/>
            <a:t>teori evolusi</a:t>
          </a:r>
          <a:endParaRPr lang="id-ID" dirty="0"/>
        </a:p>
      </dgm:t>
    </dgm:pt>
    <dgm:pt modelId="{593C2B05-4C10-4088-AC16-FD466C26DB50}" type="parTrans" cxnId="{85D9402F-18C7-4FC0-886B-B067B7F6EEB1}">
      <dgm:prSet/>
      <dgm:spPr/>
    </dgm:pt>
    <dgm:pt modelId="{2710DBE9-D613-446F-B1CE-26879EDC9BA0}" type="sibTrans" cxnId="{85D9402F-18C7-4FC0-886B-B067B7F6EEB1}">
      <dgm:prSet/>
      <dgm:spPr/>
    </dgm:pt>
    <dgm:pt modelId="{1D22CC73-2967-4DEA-8996-5928A94F1CB7}">
      <dgm:prSet phldrT="[Text]"/>
      <dgm:spPr/>
      <dgm:t>
        <a:bodyPr/>
        <a:lstStyle/>
        <a:p>
          <a:r>
            <a:rPr lang="id-ID" dirty="0" smtClean="0"/>
            <a:t>teori autoimun</a:t>
          </a:r>
          <a:endParaRPr lang="id-ID" dirty="0"/>
        </a:p>
      </dgm:t>
    </dgm:pt>
    <dgm:pt modelId="{06F0A45D-87FF-4666-A74F-1910A2E3FE5D}" type="parTrans" cxnId="{B58BDC18-9DA0-4CCF-ADF1-5BA9D7B50A96}">
      <dgm:prSet/>
      <dgm:spPr/>
    </dgm:pt>
    <dgm:pt modelId="{7EF8E3B8-2A06-4ED7-9A98-BA957F769BC9}" type="sibTrans" cxnId="{B58BDC18-9DA0-4CCF-ADF1-5BA9D7B50A96}">
      <dgm:prSet/>
      <dgm:spPr/>
    </dgm:pt>
    <dgm:pt modelId="{E0DF75B2-A07A-402C-9EDE-7C9A89D33AB9}">
      <dgm:prSet phldrT="[Text]"/>
      <dgm:spPr/>
      <dgm:t>
        <a:bodyPr/>
        <a:lstStyle/>
        <a:p>
          <a:r>
            <a:rPr lang="id-ID" dirty="0" smtClean="0"/>
            <a:t>teori tingkat kehidupan</a:t>
          </a:r>
          <a:endParaRPr lang="id-ID" dirty="0"/>
        </a:p>
      </dgm:t>
    </dgm:pt>
    <dgm:pt modelId="{50A49AA2-58EA-465F-B1F0-A38AE81C338B}" type="parTrans" cxnId="{85E42F74-5B4F-4620-9A69-BB03F402BDC8}">
      <dgm:prSet/>
      <dgm:spPr/>
    </dgm:pt>
    <dgm:pt modelId="{02AA1213-D87E-43A1-94ED-D1E65851C8EB}" type="sibTrans" cxnId="{85E42F74-5B4F-4620-9A69-BB03F402BDC8}">
      <dgm:prSet/>
      <dgm:spPr/>
    </dgm:pt>
    <dgm:pt modelId="{B9538FA8-04D7-4B85-962A-10E089E6E10B}" type="pres">
      <dgm:prSet presAssocID="{F2962C52-3617-4647-AFBF-4621D70ECF90}" presName="diagram" presStyleCnt="0">
        <dgm:presLayoutVars>
          <dgm:chPref val="1"/>
          <dgm:dir/>
          <dgm:animOne val="branch"/>
          <dgm:animLvl val="lvl"/>
          <dgm:resizeHandles/>
        </dgm:presLayoutVars>
      </dgm:prSet>
      <dgm:spPr/>
      <dgm:t>
        <a:bodyPr/>
        <a:lstStyle/>
        <a:p>
          <a:endParaRPr lang="id-ID"/>
        </a:p>
      </dgm:t>
    </dgm:pt>
    <dgm:pt modelId="{749FAA03-8484-46DC-8FD9-FB02B99D029A}" type="pres">
      <dgm:prSet presAssocID="{F67A1CCF-5B0C-43F3-933A-1738E5A0C1AE}" presName="root" presStyleCnt="0"/>
      <dgm:spPr/>
    </dgm:pt>
    <dgm:pt modelId="{CB25CDEC-C844-401C-B2CB-091BF9D40699}" type="pres">
      <dgm:prSet presAssocID="{F67A1CCF-5B0C-43F3-933A-1738E5A0C1AE}" presName="rootComposite" presStyleCnt="0"/>
      <dgm:spPr/>
    </dgm:pt>
    <dgm:pt modelId="{5E303641-190D-41A2-B43B-7C35FDD619F1}" type="pres">
      <dgm:prSet presAssocID="{F67A1CCF-5B0C-43F3-933A-1738E5A0C1AE}" presName="rootText" presStyleLbl="node1" presStyleIdx="0" presStyleCnt="2"/>
      <dgm:spPr/>
      <dgm:t>
        <a:bodyPr/>
        <a:lstStyle/>
        <a:p>
          <a:endParaRPr lang="id-ID"/>
        </a:p>
      </dgm:t>
    </dgm:pt>
    <dgm:pt modelId="{52C7A53C-4230-44C0-A49A-5BE95FBD92D2}" type="pres">
      <dgm:prSet presAssocID="{F67A1CCF-5B0C-43F3-933A-1738E5A0C1AE}" presName="rootConnector" presStyleLbl="node1" presStyleIdx="0" presStyleCnt="2"/>
      <dgm:spPr/>
      <dgm:t>
        <a:bodyPr/>
        <a:lstStyle/>
        <a:p>
          <a:endParaRPr lang="id-ID"/>
        </a:p>
      </dgm:t>
    </dgm:pt>
    <dgm:pt modelId="{2A6A8DE5-B507-4F7C-8279-13ACBEA4756B}" type="pres">
      <dgm:prSet presAssocID="{F67A1CCF-5B0C-43F3-933A-1738E5A0C1AE}" presName="childShape" presStyleCnt="0"/>
      <dgm:spPr/>
    </dgm:pt>
    <dgm:pt modelId="{A01155E9-98B7-4421-A62E-441ABDDEE961}" type="pres">
      <dgm:prSet presAssocID="{27430F88-662E-4952-A52D-3EB6B9774B51}" presName="Name13" presStyleLbl="parChTrans1D2" presStyleIdx="0" presStyleCnt="7"/>
      <dgm:spPr/>
      <dgm:t>
        <a:bodyPr/>
        <a:lstStyle/>
        <a:p>
          <a:endParaRPr lang="id-ID"/>
        </a:p>
      </dgm:t>
    </dgm:pt>
    <dgm:pt modelId="{4349A67F-9B6A-44AB-8D1E-82EED4C9E28A}" type="pres">
      <dgm:prSet presAssocID="{8FE6F967-3D22-4058-9CBA-C2FA42CA5606}" presName="childText" presStyleLbl="bgAcc1" presStyleIdx="0" presStyleCnt="7">
        <dgm:presLayoutVars>
          <dgm:bulletEnabled val="1"/>
        </dgm:presLayoutVars>
      </dgm:prSet>
      <dgm:spPr/>
      <dgm:t>
        <a:bodyPr/>
        <a:lstStyle/>
        <a:p>
          <a:endParaRPr lang="id-ID"/>
        </a:p>
      </dgm:t>
    </dgm:pt>
    <dgm:pt modelId="{A84C1D42-0AB9-4CB7-8596-F1336607FFC2}" type="pres">
      <dgm:prSet presAssocID="{3DA72CC1-B78E-4B9A-8FE4-807ED5F46655}" presName="Name13" presStyleLbl="parChTrans1D2" presStyleIdx="1" presStyleCnt="7"/>
      <dgm:spPr/>
      <dgm:t>
        <a:bodyPr/>
        <a:lstStyle/>
        <a:p>
          <a:endParaRPr lang="id-ID"/>
        </a:p>
      </dgm:t>
    </dgm:pt>
    <dgm:pt modelId="{8607E797-BE07-4387-9B40-C46BB0CF783B}" type="pres">
      <dgm:prSet presAssocID="{FE3C8279-5338-493D-BB48-FD37F0D8A167}" presName="childText" presStyleLbl="bgAcc1" presStyleIdx="1" presStyleCnt="7">
        <dgm:presLayoutVars>
          <dgm:bulletEnabled val="1"/>
        </dgm:presLayoutVars>
      </dgm:prSet>
      <dgm:spPr/>
      <dgm:t>
        <a:bodyPr/>
        <a:lstStyle/>
        <a:p>
          <a:endParaRPr lang="id-ID"/>
        </a:p>
      </dgm:t>
    </dgm:pt>
    <dgm:pt modelId="{6267B08D-B2E5-4B8C-9A47-18B19E0F012E}" type="pres">
      <dgm:prSet presAssocID="{593C2B05-4C10-4088-AC16-FD466C26DB50}" presName="Name13" presStyleLbl="parChTrans1D2" presStyleIdx="2" presStyleCnt="7"/>
      <dgm:spPr/>
    </dgm:pt>
    <dgm:pt modelId="{5BA199A1-A3D4-453E-A242-FDF61CA1B49C}" type="pres">
      <dgm:prSet presAssocID="{8AECD36E-949A-4306-B608-B8A8CB072569}" presName="childText" presStyleLbl="bgAcc1" presStyleIdx="2" presStyleCnt="7">
        <dgm:presLayoutVars>
          <dgm:bulletEnabled val="1"/>
        </dgm:presLayoutVars>
      </dgm:prSet>
      <dgm:spPr/>
      <dgm:t>
        <a:bodyPr/>
        <a:lstStyle/>
        <a:p>
          <a:endParaRPr lang="id-ID"/>
        </a:p>
      </dgm:t>
    </dgm:pt>
    <dgm:pt modelId="{2203856B-A905-446A-B861-D6952BA9C1B0}" type="pres">
      <dgm:prSet presAssocID="{8C6407C9-A816-4850-AE4F-985DD200D66B}" presName="root" presStyleCnt="0"/>
      <dgm:spPr/>
    </dgm:pt>
    <dgm:pt modelId="{04440965-D9BF-48E3-9D08-29445C32C667}" type="pres">
      <dgm:prSet presAssocID="{8C6407C9-A816-4850-AE4F-985DD200D66B}" presName="rootComposite" presStyleCnt="0"/>
      <dgm:spPr/>
    </dgm:pt>
    <dgm:pt modelId="{238AB30A-2C6F-449B-AC9E-1C8831B56552}" type="pres">
      <dgm:prSet presAssocID="{8C6407C9-A816-4850-AE4F-985DD200D66B}" presName="rootText" presStyleLbl="node1" presStyleIdx="1" presStyleCnt="2"/>
      <dgm:spPr/>
      <dgm:t>
        <a:bodyPr/>
        <a:lstStyle/>
        <a:p>
          <a:endParaRPr lang="id-ID"/>
        </a:p>
      </dgm:t>
    </dgm:pt>
    <dgm:pt modelId="{432497AF-B222-44F6-AF37-5E69BB5EC8A1}" type="pres">
      <dgm:prSet presAssocID="{8C6407C9-A816-4850-AE4F-985DD200D66B}" presName="rootConnector" presStyleLbl="node1" presStyleIdx="1" presStyleCnt="2"/>
      <dgm:spPr/>
      <dgm:t>
        <a:bodyPr/>
        <a:lstStyle/>
        <a:p>
          <a:endParaRPr lang="id-ID"/>
        </a:p>
      </dgm:t>
    </dgm:pt>
    <dgm:pt modelId="{12EE7E93-95D7-41D8-ADEF-00DCE578FB96}" type="pres">
      <dgm:prSet presAssocID="{8C6407C9-A816-4850-AE4F-985DD200D66B}" presName="childShape" presStyleCnt="0"/>
      <dgm:spPr/>
    </dgm:pt>
    <dgm:pt modelId="{17597E53-841B-4079-970E-10ADCAC3394C}" type="pres">
      <dgm:prSet presAssocID="{25DB5CB1-BBC1-4481-9DF0-CBAA9CF5849F}" presName="Name13" presStyleLbl="parChTrans1D2" presStyleIdx="3" presStyleCnt="7"/>
      <dgm:spPr/>
      <dgm:t>
        <a:bodyPr/>
        <a:lstStyle/>
        <a:p>
          <a:endParaRPr lang="id-ID"/>
        </a:p>
      </dgm:t>
    </dgm:pt>
    <dgm:pt modelId="{E7D8C088-FE4E-43E2-A0B3-901D3CB77F4F}" type="pres">
      <dgm:prSet presAssocID="{F84CF6AC-FA3D-475A-8790-FED54B84162C}" presName="childText" presStyleLbl="bgAcc1" presStyleIdx="3" presStyleCnt="7">
        <dgm:presLayoutVars>
          <dgm:bulletEnabled val="1"/>
        </dgm:presLayoutVars>
      </dgm:prSet>
      <dgm:spPr/>
      <dgm:t>
        <a:bodyPr/>
        <a:lstStyle/>
        <a:p>
          <a:endParaRPr lang="id-ID"/>
        </a:p>
      </dgm:t>
    </dgm:pt>
    <dgm:pt modelId="{B257D690-4510-411F-9B98-452382BB6FF4}" type="pres">
      <dgm:prSet presAssocID="{4DD0FB28-8663-4067-A37F-ADBC85F3994A}" presName="Name13" presStyleLbl="parChTrans1D2" presStyleIdx="4" presStyleCnt="7"/>
      <dgm:spPr/>
      <dgm:t>
        <a:bodyPr/>
        <a:lstStyle/>
        <a:p>
          <a:endParaRPr lang="id-ID"/>
        </a:p>
      </dgm:t>
    </dgm:pt>
    <dgm:pt modelId="{18361A66-E9C6-403C-8AFC-029D03C176BF}" type="pres">
      <dgm:prSet presAssocID="{50D3CF0F-7E1D-46CA-83EA-7169C03A9DB0}" presName="childText" presStyleLbl="bgAcc1" presStyleIdx="4" presStyleCnt="7">
        <dgm:presLayoutVars>
          <dgm:bulletEnabled val="1"/>
        </dgm:presLayoutVars>
      </dgm:prSet>
      <dgm:spPr/>
      <dgm:t>
        <a:bodyPr/>
        <a:lstStyle/>
        <a:p>
          <a:endParaRPr lang="id-ID"/>
        </a:p>
      </dgm:t>
    </dgm:pt>
    <dgm:pt modelId="{B885BD6B-6B29-42F5-9E65-88EF652CB715}" type="pres">
      <dgm:prSet presAssocID="{50A49AA2-58EA-465F-B1F0-A38AE81C338B}" presName="Name13" presStyleLbl="parChTrans1D2" presStyleIdx="5" presStyleCnt="7"/>
      <dgm:spPr/>
    </dgm:pt>
    <dgm:pt modelId="{698D6289-31B4-4B4A-AEC0-DB4F6D5F523C}" type="pres">
      <dgm:prSet presAssocID="{E0DF75B2-A07A-402C-9EDE-7C9A89D33AB9}" presName="childText" presStyleLbl="bgAcc1" presStyleIdx="5" presStyleCnt="7">
        <dgm:presLayoutVars>
          <dgm:bulletEnabled val="1"/>
        </dgm:presLayoutVars>
      </dgm:prSet>
      <dgm:spPr/>
      <dgm:t>
        <a:bodyPr/>
        <a:lstStyle/>
        <a:p>
          <a:endParaRPr lang="id-ID"/>
        </a:p>
      </dgm:t>
    </dgm:pt>
    <dgm:pt modelId="{E4BD0CE9-6309-4A61-B531-BDC1471AD6C9}" type="pres">
      <dgm:prSet presAssocID="{06F0A45D-87FF-4666-A74F-1910A2E3FE5D}" presName="Name13" presStyleLbl="parChTrans1D2" presStyleIdx="6" presStyleCnt="7"/>
      <dgm:spPr/>
    </dgm:pt>
    <dgm:pt modelId="{556C4451-E914-48AB-B526-7860B1DD4462}" type="pres">
      <dgm:prSet presAssocID="{1D22CC73-2967-4DEA-8996-5928A94F1CB7}" presName="childText" presStyleLbl="bgAcc1" presStyleIdx="6" presStyleCnt="7">
        <dgm:presLayoutVars>
          <dgm:bulletEnabled val="1"/>
        </dgm:presLayoutVars>
      </dgm:prSet>
      <dgm:spPr/>
      <dgm:t>
        <a:bodyPr/>
        <a:lstStyle/>
        <a:p>
          <a:endParaRPr lang="id-ID"/>
        </a:p>
      </dgm:t>
    </dgm:pt>
  </dgm:ptLst>
  <dgm:cxnLst>
    <dgm:cxn modelId="{812EE58D-23B1-4887-BE3F-BDEF324226D7}" type="presOf" srcId="{50A49AA2-58EA-465F-B1F0-A38AE81C338B}" destId="{B885BD6B-6B29-42F5-9E65-88EF652CB715}" srcOrd="0" destOrd="0" presId="urn:microsoft.com/office/officeart/2005/8/layout/hierarchy3"/>
    <dgm:cxn modelId="{61E94128-1BB7-4263-BA1E-FDA2B8573B66}" srcId="{F2962C52-3617-4647-AFBF-4621D70ECF90}" destId="{8C6407C9-A816-4850-AE4F-985DD200D66B}" srcOrd="1" destOrd="0" parTransId="{766D2E5D-75AF-4183-8132-DD45715B9417}" sibTransId="{8B217BC8-04E6-47CD-B1A4-1164EF5388E9}"/>
    <dgm:cxn modelId="{CF7D6B85-F837-45FE-A5C9-8793AF4B5F69}" type="presOf" srcId="{3DA72CC1-B78E-4B9A-8FE4-807ED5F46655}" destId="{A84C1D42-0AB9-4CB7-8596-F1336607FFC2}" srcOrd="0" destOrd="0" presId="urn:microsoft.com/office/officeart/2005/8/layout/hierarchy3"/>
    <dgm:cxn modelId="{4C40168B-617F-42CD-82B7-1BDD455C4388}" type="presOf" srcId="{593C2B05-4C10-4088-AC16-FD466C26DB50}" destId="{6267B08D-B2E5-4B8C-9A47-18B19E0F012E}" srcOrd="0" destOrd="0" presId="urn:microsoft.com/office/officeart/2005/8/layout/hierarchy3"/>
    <dgm:cxn modelId="{05A75A65-3B4D-4696-942B-8724A5020CA8}" type="presOf" srcId="{25DB5CB1-BBC1-4481-9DF0-CBAA9CF5849F}" destId="{17597E53-841B-4079-970E-10ADCAC3394C}" srcOrd="0" destOrd="0" presId="urn:microsoft.com/office/officeart/2005/8/layout/hierarchy3"/>
    <dgm:cxn modelId="{A8FE0784-6461-4724-8069-13E271CBE99F}" type="presOf" srcId="{F67A1CCF-5B0C-43F3-933A-1738E5A0C1AE}" destId="{5E303641-190D-41A2-B43B-7C35FDD619F1}" srcOrd="0" destOrd="0" presId="urn:microsoft.com/office/officeart/2005/8/layout/hierarchy3"/>
    <dgm:cxn modelId="{6A553EF4-1141-4F93-A8C5-839DEAE0696F}" type="presOf" srcId="{8AECD36E-949A-4306-B608-B8A8CB072569}" destId="{5BA199A1-A3D4-453E-A242-FDF61CA1B49C}" srcOrd="0" destOrd="0" presId="urn:microsoft.com/office/officeart/2005/8/layout/hierarchy3"/>
    <dgm:cxn modelId="{F4919AAF-6E7D-4E74-9BA9-20426431566D}" type="presOf" srcId="{F2962C52-3617-4647-AFBF-4621D70ECF90}" destId="{B9538FA8-04D7-4B85-962A-10E089E6E10B}" srcOrd="0" destOrd="0" presId="urn:microsoft.com/office/officeart/2005/8/layout/hierarchy3"/>
    <dgm:cxn modelId="{58C307CB-0612-47B6-828D-8139C8AD0735}" srcId="{F67A1CCF-5B0C-43F3-933A-1738E5A0C1AE}" destId="{8FE6F967-3D22-4058-9CBA-C2FA42CA5606}" srcOrd="0" destOrd="0" parTransId="{27430F88-662E-4952-A52D-3EB6B9774B51}" sibTransId="{ED1A516F-ADC7-4066-8394-DF0368BD28FF}"/>
    <dgm:cxn modelId="{85D9402F-18C7-4FC0-886B-B067B7F6EEB1}" srcId="{F67A1CCF-5B0C-43F3-933A-1738E5A0C1AE}" destId="{8AECD36E-949A-4306-B608-B8A8CB072569}" srcOrd="2" destOrd="0" parTransId="{593C2B05-4C10-4088-AC16-FD466C26DB50}" sibTransId="{2710DBE9-D613-446F-B1CE-26879EDC9BA0}"/>
    <dgm:cxn modelId="{407BF183-9B3E-4FBD-8534-B0D15A5B229C}" type="presOf" srcId="{06F0A45D-87FF-4666-A74F-1910A2E3FE5D}" destId="{E4BD0CE9-6309-4A61-B531-BDC1471AD6C9}" srcOrd="0" destOrd="0" presId="urn:microsoft.com/office/officeart/2005/8/layout/hierarchy3"/>
    <dgm:cxn modelId="{69C57F5A-958D-498C-8960-AAC17AF24AF6}" type="presOf" srcId="{1D22CC73-2967-4DEA-8996-5928A94F1CB7}" destId="{556C4451-E914-48AB-B526-7860B1DD4462}" srcOrd="0" destOrd="0" presId="urn:microsoft.com/office/officeart/2005/8/layout/hierarchy3"/>
    <dgm:cxn modelId="{5C002C22-1C39-4108-9993-ECD52D86671E}" srcId="{8C6407C9-A816-4850-AE4F-985DD200D66B}" destId="{50D3CF0F-7E1D-46CA-83EA-7169C03A9DB0}" srcOrd="1" destOrd="0" parTransId="{4DD0FB28-8663-4067-A37F-ADBC85F3994A}" sibTransId="{DB78BE60-27CE-4F83-93DD-6ABFDE46C75A}"/>
    <dgm:cxn modelId="{B58BDC18-9DA0-4CCF-ADF1-5BA9D7B50A96}" srcId="{8C6407C9-A816-4850-AE4F-985DD200D66B}" destId="{1D22CC73-2967-4DEA-8996-5928A94F1CB7}" srcOrd="3" destOrd="0" parTransId="{06F0A45D-87FF-4666-A74F-1910A2E3FE5D}" sibTransId="{7EF8E3B8-2A06-4ED7-9A98-BA957F769BC9}"/>
    <dgm:cxn modelId="{E9E59A4A-22D0-4F43-A6C7-F7FCBED5A1F0}" type="presOf" srcId="{50D3CF0F-7E1D-46CA-83EA-7169C03A9DB0}" destId="{18361A66-E9C6-403C-8AFC-029D03C176BF}" srcOrd="0" destOrd="0" presId="urn:microsoft.com/office/officeart/2005/8/layout/hierarchy3"/>
    <dgm:cxn modelId="{85A42F14-FAF6-41FE-B9B6-188BDCCB09A1}" type="presOf" srcId="{F67A1CCF-5B0C-43F3-933A-1738E5A0C1AE}" destId="{52C7A53C-4230-44C0-A49A-5BE95FBD92D2}" srcOrd="1" destOrd="0" presId="urn:microsoft.com/office/officeart/2005/8/layout/hierarchy3"/>
    <dgm:cxn modelId="{85E42F74-5B4F-4620-9A69-BB03F402BDC8}" srcId="{8C6407C9-A816-4850-AE4F-985DD200D66B}" destId="{E0DF75B2-A07A-402C-9EDE-7C9A89D33AB9}" srcOrd="2" destOrd="0" parTransId="{50A49AA2-58EA-465F-B1F0-A38AE81C338B}" sibTransId="{02AA1213-D87E-43A1-94ED-D1E65851C8EB}"/>
    <dgm:cxn modelId="{193EDCE0-9A33-4A3C-973D-775AEE420C2E}" type="presOf" srcId="{8C6407C9-A816-4850-AE4F-985DD200D66B}" destId="{238AB30A-2C6F-449B-AC9E-1C8831B56552}" srcOrd="0" destOrd="0" presId="urn:microsoft.com/office/officeart/2005/8/layout/hierarchy3"/>
    <dgm:cxn modelId="{788AE923-EDD7-460C-AEE1-8A9FB468F5B5}" type="presOf" srcId="{27430F88-662E-4952-A52D-3EB6B9774B51}" destId="{A01155E9-98B7-4421-A62E-441ABDDEE961}" srcOrd="0" destOrd="0" presId="urn:microsoft.com/office/officeart/2005/8/layout/hierarchy3"/>
    <dgm:cxn modelId="{C768F053-6F14-426D-A398-2FD9B02801AC}" type="presOf" srcId="{E0DF75B2-A07A-402C-9EDE-7C9A89D33AB9}" destId="{698D6289-31B4-4B4A-AEC0-DB4F6D5F523C}" srcOrd="0" destOrd="0" presId="urn:microsoft.com/office/officeart/2005/8/layout/hierarchy3"/>
    <dgm:cxn modelId="{91FC8D01-18ED-4B7C-AC56-69AFBDA41BDB}" type="presOf" srcId="{4DD0FB28-8663-4067-A37F-ADBC85F3994A}" destId="{B257D690-4510-411F-9B98-452382BB6FF4}" srcOrd="0" destOrd="0" presId="urn:microsoft.com/office/officeart/2005/8/layout/hierarchy3"/>
    <dgm:cxn modelId="{AB95F939-B2C0-4A91-8F7D-509FF7728987}" srcId="{F67A1CCF-5B0C-43F3-933A-1738E5A0C1AE}" destId="{FE3C8279-5338-493D-BB48-FD37F0D8A167}" srcOrd="1" destOrd="0" parTransId="{3DA72CC1-B78E-4B9A-8FE4-807ED5F46655}" sibTransId="{8E305180-907A-4595-94F9-B14AAA8F139A}"/>
    <dgm:cxn modelId="{034DC573-5C35-42E4-917E-F71CB1EDA9BC}" type="presOf" srcId="{FE3C8279-5338-493D-BB48-FD37F0D8A167}" destId="{8607E797-BE07-4387-9B40-C46BB0CF783B}" srcOrd="0" destOrd="0" presId="urn:microsoft.com/office/officeart/2005/8/layout/hierarchy3"/>
    <dgm:cxn modelId="{9C3FEC2D-1681-4896-A34E-4645E2AF4EDB}" type="presOf" srcId="{8FE6F967-3D22-4058-9CBA-C2FA42CA5606}" destId="{4349A67F-9B6A-44AB-8D1E-82EED4C9E28A}" srcOrd="0" destOrd="0" presId="urn:microsoft.com/office/officeart/2005/8/layout/hierarchy3"/>
    <dgm:cxn modelId="{25E5641E-98FE-4F94-982F-E77C3DECE58C}" srcId="{8C6407C9-A816-4850-AE4F-985DD200D66B}" destId="{F84CF6AC-FA3D-475A-8790-FED54B84162C}" srcOrd="0" destOrd="0" parTransId="{25DB5CB1-BBC1-4481-9DF0-CBAA9CF5849F}" sibTransId="{6BA724CB-0687-4D16-9F00-ECBAD0BFC75A}"/>
    <dgm:cxn modelId="{8FAAC49C-FE1B-4773-889C-CD99473F84AD}" type="presOf" srcId="{8C6407C9-A816-4850-AE4F-985DD200D66B}" destId="{432497AF-B222-44F6-AF37-5E69BB5EC8A1}" srcOrd="1" destOrd="0" presId="urn:microsoft.com/office/officeart/2005/8/layout/hierarchy3"/>
    <dgm:cxn modelId="{0C73D1C3-AF4A-45DA-A6AB-0D2593EB9CF3}" type="presOf" srcId="{F84CF6AC-FA3D-475A-8790-FED54B84162C}" destId="{E7D8C088-FE4E-43E2-A0B3-901D3CB77F4F}" srcOrd="0" destOrd="0" presId="urn:microsoft.com/office/officeart/2005/8/layout/hierarchy3"/>
    <dgm:cxn modelId="{B4866B22-3F5D-466C-99F8-EF347B966D99}" srcId="{F2962C52-3617-4647-AFBF-4621D70ECF90}" destId="{F67A1CCF-5B0C-43F3-933A-1738E5A0C1AE}" srcOrd="0" destOrd="0" parTransId="{68894EF7-2274-4FCC-97F7-53FD65BE1FFD}" sibTransId="{EA60A878-358B-4C0D-8E1B-0320081D1974}"/>
    <dgm:cxn modelId="{392EF6BA-9D54-4895-BB4D-A36E6EF6F539}" type="presParOf" srcId="{B9538FA8-04D7-4B85-962A-10E089E6E10B}" destId="{749FAA03-8484-46DC-8FD9-FB02B99D029A}" srcOrd="0" destOrd="0" presId="urn:microsoft.com/office/officeart/2005/8/layout/hierarchy3"/>
    <dgm:cxn modelId="{08405C91-2025-4886-87D4-7D80828049DE}" type="presParOf" srcId="{749FAA03-8484-46DC-8FD9-FB02B99D029A}" destId="{CB25CDEC-C844-401C-B2CB-091BF9D40699}" srcOrd="0" destOrd="0" presId="urn:microsoft.com/office/officeart/2005/8/layout/hierarchy3"/>
    <dgm:cxn modelId="{163F775E-6FB6-4A74-96FE-5A345AAB5063}" type="presParOf" srcId="{CB25CDEC-C844-401C-B2CB-091BF9D40699}" destId="{5E303641-190D-41A2-B43B-7C35FDD619F1}" srcOrd="0" destOrd="0" presId="urn:microsoft.com/office/officeart/2005/8/layout/hierarchy3"/>
    <dgm:cxn modelId="{A3D79D71-B91F-4CBC-944B-E3732DA76EA3}" type="presParOf" srcId="{CB25CDEC-C844-401C-B2CB-091BF9D40699}" destId="{52C7A53C-4230-44C0-A49A-5BE95FBD92D2}" srcOrd="1" destOrd="0" presId="urn:microsoft.com/office/officeart/2005/8/layout/hierarchy3"/>
    <dgm:cxn modelId="{4C8B1CF0-58FB-4930-A1A3-BACDA05DBECF}" type="presParOf" srcId="{749FAA03-8484-46DC-8FD9-FB02B99D029A}" destId="{2A6A8DE5-B507-4F7C-8279-13ACBEA4756B}" srcOrd="1" destOrd="0" presId="urn:microsoft.com/office/officeart/2005/8/layout/hierarchy3"/>
    <dgm:cxn modelId="{930426D7-4544-424D-AABB-F59A8E5200DB}" type="presParOf" srcId="{2A6A8DE5-B507-4F7C-8279-13ACBEA4756B}" destId="{A01155E9-98B7-4421-A62E-441ABDDEE961}" srcOrd="0" destOrd="0" presId="urn:microsoft.com/office/officeart/2005/8/layout/hierarchy3"/>
    <dgm:cxn modelId="{964B5A02-9EBA-4F4D-9296-C584C9070CBD}" type="presParOf" srcId="{2A6A8DE5-B507-4F7C-8279-13ACBEA4756B}" destId="{4349A67F-9B6A-44AB-8D1E-82EED4C9E28A}" srcOrd="1" destOrd="0" presId="urn:microsoft.com/office/officeart/2005/8/layout/hierarchy3"/>
    <dgm:cxn modelId="{17A91D99-2D99-490E-AA5B-0E3063B164EF}" type="presParOf" srcId="{2A6A8DE5-B507-4F7C-8279-13ACBEA4756B}" destId="{A84C1D42-0AB9-4CB7-8596-F1336607FFC2}" srcOrd="2" destOrd="0" presId="urn:microsoft.com/office/officeart/2005/8/layout/hierarchy3"/>
    <dgm:cxn modelId="{9047FF86-578B-4CD8-9427-3FE02241D886}" type="presParOf" srcId="{2A6A8DE5-B507-4F7C-8279-13ACBEA4756B}" destId="{8607E797-BE07-4387-9B40-C46BB0CF783B}" srcOrd="3" destOrd="0" presId="urn:microsoft.com/office/officeart/2005/8/layout/hierarchy3"/>
    <dgm:cxn modelId="{E2BDA299-15BA-4AB7-81E1-4626B6594263}" type="presParOf" srcId="{2A6A8DE5-B507-4F7C-8279-13ACBEA4756B}" destId="{6267B08D-B2E5-4B8C-9A47-18B19E0F012E}" srcOrd="4" destOrd="0" presId="urn:microsoft.com/office/officeart/2005/8/layout/hierarchy3"/>
    <dgm:cxn modelId="{C87843D7-23BE-48C9-A2E2-75BCF5797D73}" type="presParOf" srcId="{2A6A8DE5-B507-4F7C-8279-13ACBEA4756B}" destId="{5BA199A1-A3D4-453E-A242-FDF61CA1B49C}" srcOrd="5" destOrd="0" presId="urn:microsoft.com/office/officeart/2005/8/layout/hierarchy3"/>
    <dgm:cxn modelId="{33A7B32C-9C7F-454C-9C03-0160A4AFECC2}" type="presParOf" srcId="{B9538FA8-04D7-4B85-962A-10E089E6E10B}" destId="{2203856B-A905-446A-B861-D6952BA9C1B0}" srcOrd="1" destOrd="0" presId="urn:microsoft.com/office/officeart/2005/8/layout/hierarchy3"/>
    <dgm:cxn modelId="{6E872A0B-47BC-48A8-AA87-E46FBAD740F1}" type="presParOf" srcId="{2203856B-A905-446A-B861-D6952BA9C1B0}" destId="{04440965-D9BF-48E3-9D08-29445C32C667}" srcOrd="0" destOrd="0" presId="urn:microsoft.com/office/officeart/2005/8/layout/hierarchy3"/>
    <dgm:cxn modelId="{235A676F-4269-4C9D-97D1-AD363B277159}" type="presParOf" srcId="{04440965-D9BF-48E3-9D08-29445C32C667}" destId="{238AB30A-2C6F-449B-AC9E-1C8831B56552}" srcOrd="0" destOrd="0" presId="urn:microsoft.com/office/officeart/2005/8/layout/hierarchy3"/>
    <dgm:cxn modelId="{C6DAE87E-FBBF-4BAC-A1A9-598EAC73D39B}" type="presParOf" srcId="{04440965-D9BF-48E3-9D08-29445C32C667}" destId="{432497AF-B222-44F6-AF37-5E69BB5EC8A1}" srcOrd="1" destOrd="0" presId="urn:microsoft.com/office/officeart/2005/8/layout/hierarchy3"/>
    <dgm:cxn modelId="{14C3344F-6132-4CD3-B60B-BC6A22DD3275}" type="presParOf" srcId="{2203856B-A905-446A-B861-D6952BA9C1B0}" destId="{12EE7E93-95D7-41D8-ADEF-00DCE578FB96}" srcOrd="1" destOrd="0" presId="urn:microsoft.com/office/officeart/2005/8/layout/hierarchy3"/>
    <dgm:cxn modelId="{5F1DFBBC-CEF8-4D76-8973-B4EC0EE11AE1}" type="presParOf" srcId="{12EE7E93-95D7-41D8-ADEF-00DCE578FB96}" destId="{17597E53-841B-4079-970E-10ADCAC3394C}" srcOrd="0" destOrd="0" presId="urn:microsoft.com/office/officeart/2005/8/layout/hierarchy3"/>
    <dgm:cxn modelId="{A11E24EF-6C64-49F5-A716-EFA2461F5FBA}" type="presParOf" srcId="{12EE7E93-95D7-41D8-ADEF-00DCE578FB96}" destId="{E7D8C088-FE4E-43E2-A0B3-901D3CB77F4F}" srcOrd="1" destOrd="0" presId="urn:microsoft.com/office/officeart/2005/8/layout/hierarchy3"/>
    <dgm:cxn modelId="{F9B1F3FB-B56A-445C-BE15-A1F4097CCD79}" type="presParOf" srcId="{12EE7E93-95D7-41D8-ADEF-00DCE578FB96}" destId="{B257D690-4510-411F-9B98-452382BB6FF4}" srcOrd="2" destOrd="0" presId="urn:microsoft.com/office/officeart/2005/8/layout/hierarchy3"/>
    <dgm:cxn modelId="{DB588459-F0CC-42B1-BBDC-82A26D18EA99}" type="presParOf" srcId="{12EE7E93-95D7-41D8-ADEF-00DCE578FB96}" destId="{18361A66-E9C6-403C-8AFC-029D03C176BF}" srcOrd="3" destOrd="0" presId="urn:microsoft.com/office/officeart/2005/8/layout/hierarchy3"/>
    <dgm:cxn modelId="{FC2AD45C-66DF-4785-A6D8-E447831C56F2}" type="presParOf" srcId="{12EE7E93-95D7-41D8-ADEF-00DCE578FB96}" destId="{B885BD6B-6B29-42F5-9E65-88EF652CB715}" srcOrd="4" destOrd="0" presId="urn:microsoft.com/office/officeart/2005/8/layout/hierarchy3"/>
    <dgm:cxn modelId="{0E3C7A6B-9B1F-4521-8535-CEC90310B840}" type="presParOf" srcId="{12EE7E93-95D7-41D8-ADEF-00DCE578FB96}" destId="{698D6289-31B4-4B4A-AEC0-DB4F6D5F523C}" srcOrd="5" destOrd="0" presId="urn:microsoft.com/office/officeart/2005/8/layout/hierarchy3"/>
    <dgm:cxn modelId="{101A2849-62CE-46A2-B222-EB3B0B2CE0DD}" type="presParOf" srcId="{12EE7E93-95D7-41D8-ADEF-00DCE578FB96}" destId="{E4BD0CE9-6309-4A61-B531-BDC1471AD6C9}" srcOrd="6" destOrd="0" presId="urn:microsoft.com/office/officeart/2005/8/layout/hierarchy3"/>
    <dgm:cxn modelId="{5F9135FE-5CC0-40E5-800C-7E0E7E6FF0A4}" type="presParOf" srcId="{12EE7E93-95D7-41D8-ADEF-00DCE578FB96}" destId="{556C4451-E914-48AB-B526-7860B1DD4462}"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2/15/2022</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2/15/2022</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Psikologi usila</a:t>
            </a:r>
            <a:endParaRPr lang="id-ID" dirty="0"/>
          </a:p>
        </p:txBody>
      </p:sp>
      <p:sp>
        <p:nvSpPr>
          <p:cNvPr id="3" name="Subtitle 2"/>
          <p:cNvSpPr>
            <a:spLocks noGrp="1"/>
          </p:cNvSpPr>
          <p:nvPr>
            <p:ph type="subTitle" idx="1"/>
          </p:nvPr>
        </p:nvSpPr>
        <p:spPr/>
        <p:txBody>
          <a:bodyPr/>
          <a:lstStyle/>
          <a:p>
            <a:r>
              <a:rPr lang="id-ID" dirty="0" smtClean="0"/>
              <a:t>By Arie Rihardini Sundari</a:t>
            </a:r>
            <a:endParaRPr lang="id-ID" dirty="0"/>
          </a:p>
        </p:txBody>
      </p:sp>
    </p:spTree>
    <p:extLst>
      <p:ext uri="{BB962C8B-B14F-4D97-AF65-F5344CB8AC3E}">
        <p14:creationId xmlns:p14="http://schemas.microsoft.com/office/powerpoint/2010/main" val="19098425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596" y="428604"/>
            <a:ext cx="7239000" cy="534370"/>
          </a:xfrm>
        </p:spPr>
        <p:txBody>
          <a:bodyPr>
            <a:normAutofit fontScale="90000"/>
          </a:bodyPr>
          <a:lstStyle/>
          <a:p>
            <a:r>
              <a:rPr lang="id-ID" dirty="0" smtClean="0"/>
              <a:t>Pokok-pokok Bahasan	</a:t>
            </a:r>
            <a:endParaRPr lang="id-ID" dirty="0"/>
          </a:p>
        </p:txBody>
      </p:sp>
      <p:sp>
        <p:nvSpPr>
          <p:cNvPr id="3" name="Content Placeholder 2"/>
          <p:cNvSpPr>
            <a:spLocks noGrp="1"/>
          </p:cNvSpPr>
          <p:nvPr>
            <p:ph idx="1"/>
          </p:nvPr>
        </p:nvSpPr>
        <p:spPr>
          <a:xfrm>
            <a:off x="1524000" y="1142984"/>
            <a:ext cx="9144000" cy="5715016"/>
          </a:xfrm>
        </p:spPr>
        <p:txBody>
          <a:bodyPr>
            <a:noAutofit/>
          </a:bodyPr>
          <a:lstStyle/>
          <a:p>
            <a:pPr marL="514350" indent="-514350">
              <a:buClr>
                <a:schemeClr val="accent2"/>
              </a:buClr>
              <a:buFont typeface="+mj-lt"/>
              <a:buAutoNum type="arabicPeriod"/>
            </a:pPr>
            <a:r>
              <a:rPr lang="id-ID" sz="2800" b="1" dirty="0">
                <a:solidFill>
                  <a:schemeClr val="accent2"/>
                </a:solidFill>
              </a:rPr>
              <a:t>Pengertian usia lanjut serta masa hidup dan harapan hidup</a:t>
            </a:r>
          </a:p>
          <a:p>
            <a:pPr marL="514350" indent="-514350">
              <a:buClr>
                <a:schemeClr val="accent2"/>
              </a:buClr>
              <a:buFont typeface="+mj-lt"/>
              <a:buAutoNum type="arabicPeriod"/>
            </a:pPr>
            <a:r>
              <a:rPr lang="id-ID" sz="2800" b="1" dirty="0">
                <a:solidFill>
                  <a:schemeClr val="accent2"/>
                </a:solidFill>
              </a:rPr>
              <a:t>Proses penuaan primer dan sekunder serta teori2 biologi penuaan</a:t>
            </a:r>
          </a:p>
          <a:p>
            <a:pPr marL="514350" indent="-514350">
              <a:buClr>
                <a:schemeClr val="accent2"/>
              </a:buClr>
              <a:buFont typeface="+mj-lt"/>
              <a:buAutoNum type="arabicPeriod"/>
            </a:pPr>
            <a:r>
              <a:rPr lang="id-ID" sz="2800" b="1" dirty="0">
                <a:solidFill>
                  <a:schemeClr val="accent2"/>
                </a:solidFill>
              </a:rPr>
              <a:t>Perubahan organik, penuaan pada otak serta fungsi sensorik dan psikomotor</a:t>
            </a:r>
          </a:p>
          <a:p>
            <a:pPr marL="514350" indent="-514350">
              <a:buClr>
                <a:schemeClr val="accent2"/>
              </a:buClr>
              <a:buFont typeface="+mj-lt"/>
              <a:buAutoNum type="arabicPeriod"/>
            </a:pPr>
            <a:r>
              <a:rPr lang="id-ID" sz="2800" b="1" dirty="0">
                <a:solidFill>
                  <a:schemeClr val="accent2"/>
                </a:solidFill>
              </a:rPr>
              <a:t>Pola tidur dan fungsi seksual</a:t>
            </a:r>
          </a:p>
          <a:p>
            <a:pPr marL="514350" indent="-514350">
              <a:buClr>
                <a:schemeClr val="accent2"/>
              </a:buClr>
              <a:buFont typeface="+mj-lt"/>
              <a:buAutoNum type="arabicPeriod"/>
            </a:pPr>
            <a:r>
              <a:rPr lang="id-ID" sz="2800" b="1" dirty="0">
                <a:solidFill>
                  <a:schemeClr val="accent2"/>
                </a:solidFill>
              </a:rPr>
              <a:t>Status kesehatan, kondisi kronis dan pengaruh gaya hidup terhadap kesehatan</a:t>
            </a:r>
          </a:p>
          <a:p>
            <a:pPr marL="514350" indent="-514350">
              <a:buClr>
                <a:schemeClr val="accent2"/>
              </a:buClr>
              <a:buFont typeface="+mj-lt"/>
              <a:buAutoNum type="arabicPeriod"/>
            </a:pPr>
            <a:r>
              <a:rPr lang="id-ID" sz="2800" b="1" dirty="0">
                <a:solidFill>
                  <a:schemeClr val="accent2"/>
                </a:solidFill>
              </a:rPr>
              <a:t>Masalah mental dan perilaku serta perawatan kesehatan</a:t>
            </a:r>
          </a:p>
          <a:p>
            <a:pPr marL="514350" indent="-514350">
              <a:buClr>
                <a:schemeClr val="accent2"/>
              </a:buClr>
              <a:buFont typeface="+mj-lt"/>
              <a:buAutoNum type="arabicPeriod"/>
            </a:pPr>
            <a:r>
              <a:rPr lang="id-ID" sz="2800" b="1" dirty="0">
                <a:solidFill>
                  <a:schemeClr val="accent2"/>
                </a:solidFill>
              </a:rPr>
              <a:t>Perkembangan kognitif  usia lanjut</a:t>
            </a:r>
            <a:endParaRPr lang="en-US" sz="2800" b="1" dirty="0">
              <a:solidFill>
                <a:schemeClr val="accent2"/>
              </a:solidFill>
            </a:endParaRPr>
          </a:p>
        </p:txBody>
      </p:sp>
    </p:spTree>
    <p:extLst>
      <p:ext uri="{BB962C8B-B14F-4D97-AF65-F5344CB8AC3E}">
        <p14:creationId xmlns:p14="http://schemas.microsoft.com/office/powerpoint/2010/main" val="2863328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62078" y="513948"/>
            <a:ext cx="8482042" cy="748684"/>
          </a:xfrm>
        </p:spPr>
        <p:txBody>
          <a:bodyPr>
            <a:normAutofit fontScale="90000"/>
          </a:bodyPr>
          <a:lstStyle/>
          <a:p>
            <a:r>
              <a:rPr lang="id-ID" dirty="0" smtClean="0">
                <a:solidFill>
                  <a:schemeClr val="accent2">
                    <a:lumMod val="75000"/>
                  </a:schemeClr>
                </a:solidFill>
              </a:rPr>
              <a:t>Pokok-pokok Bahasan</a:t>
            </a:r>
            <a:r>
              <a:rPr lang="en-US" dirty="0" smtClean="0">
                <a:solidFill>
                  <a:schemeClr val="accent2">
                    <a:lumMod val="75000"/>
                  </a:schemeClr>
                </a:solidFill>
              </a:rPr>
              <a:t> /</a:t>
            </a:r>
            <a:r>
              <a:rPr lang="en-US" dirty="0" err="1" smtClean="0">
                <a:solidFill>
                  <a:schemeClr val="accent2">
                    <a:lumMod val="75000"/>
                  </a:schemeClr>
                </a:solidFill>
              </a:rPr>
              <a:t>Materi</a:t>
            </a:r>
            <a:r>
              <a:rPr lang="en-US" dirty="0" smtClean="0">
                <a:solidFill>
                  <a:schemeClr val="accent2">
                    <a:lumMod val="75000"/>
                  </a:schemeClr>
                </a:solidFill>
              </a:rPr>
              <a:t> </a:t>
            </a:r>
            <a:r>
              <a:rPr lang="en-US" dirty="0" err="1" smtClean="0">
                <a:solidFill>
                  <a:schemeClr val="accent2">
                    <a:lumMod val="75000"/>
                  </a:schemeClr>
                </a:solidFill>
              </a:rPr>
              <a:t>Setelah</a:t>
            </a:r>
            <a:r>
              <a:rPr lang="en-US" dirty="0" smtClean="0">
                <a:solidFill>
                  <a:schemeClr val="accent2">
                    <a:lumMod val="75000"/>
                  </a:schemeClr>
                </a:solidFill>
              </a:rPr>
              <a:t> UTS</a:t>
            </a:r>
            <a:r>
              <a:rPr lang="id-ID" dirty="0" smtClean="0">
                <a:solidFill>
                  <a:schemeClr val="accent2">
                    <a:lumMod val="75000"/>
                  </a:schemeClr>
                </a:solidFill>
              </a:rPr>
              <a:t>	</a:t>
            </a:r>
            <a:endParaRPr lang="id-ID" dirty="0">
              <a:solidFill>
                <a:schemeClr val="accent2">
                  <a:lumMod val="75000"/>
                </a:schemeClr>
              </a:solidFill>
            </a:endParaRPr>
          </a:p>
        </p:txBody>
      </p:sp>
      <p:sp>
        <p:nvSpPr>
          <p:cNvPr id="5" name="Content Placeholder 2"/>
          <p:cNvSpPr txBox="1">
            <a:spLocks/>
          </p:cNvSpPr>
          <p:nvPr/>
        </p:nvSpPr>
        <p:spPr>
          <a:xfrm>
            <a:off x="1862078" y="1376932"/>
            <a:ext cx="8936736" cy="5105400"/>
          </a:xfrm>
          <a:prstGeom prst="rect">
            <a:avLst/>
          </a:prstGeom>
          <a:solidFill>
            <a:schemeClr val="accent1">
              <a:lumMod val="60000"/>
              <a:lumOff val="40000"/>
            </a:schemeClr>
          </a:solidFill>
        </p:spPr>
        <p:txBody>
          <a:bodyPr vert="horz" lIns="91440" tIns="45720" rIns="91440" bIns="45720" rtlCol="0">
            <a:normAutofit fontScale="92500" lnSpcReduction="10000"/>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514350" indent="-514350">
              <a:buFont typeface="Corbel" pitchFamily="34" charset="0"/>
              <a:buNone/>
            </a:pPr>
            <a:r>
              <a:rPr lang="en-US" sz="2800" dirty="0" smtClean="0">
                <a:solidFill>
                  <a:srgbClr val="C00000"/>
                </a:solidFill>
              </a:rPr>
              <a:t>8. </a:t>
            </a:r>
            <a:r>
              <a:rPr lang="en-US" sz="2800" dirty="0" err="1" smtClean="0">
                <a:solidFill>
                  <a:srgbClr val="C00000"/>
                </a:solidFill>
              </a:rPr>
              <a:t>Teori</a:t>
            </a:r>
            <a:r>
              <a:rPr lang="en-US" sz="2800" dirty="0" smtClean="0">
                <a:solidFill>
                  <a:srgbClr val="C00000"/>
                </a:solidFill>
              </a:rPr>
              <a:t> </a:t>
            </a:r>
            <a:r>
              <a:rPr lang="en-US" sz="2800" dirty="0" err="1" smtClean="0">
                <a:solidFill>
                  <a:srgbClr val="C00000"/>
                </a:solidFill>
              </a:rPr>
              <a:t>perkembangan</a:t>
            </a:r>
            <a:r>
              <a:rPr lang="en-US" sz="2800" dirty="0" smtClean="0">
                <a:solidFill>
                  <a:srgbClr val="C00000"/>
                </a:solidFill>
              </a:rPr>
              <a:t> </a:t>
            </a:r>
            <a:r>
              <a:rPr lang="en-US" sz="2800" dirty="0" err="1" smtClean="0">
                <a:solidFill>
                  <a:srgbClr val="C00000"/>
                </a:solidFill>
              </a:rPr>
              <a:t>sosioemosi</a:t>
            </a:r>
            <a:r>
              <a:rPr lang="en-US" sz="2800" dirty="0" smtClean="0">
                <a:solidFill>
                  <a:srgbClr val="C00000"/>
                </a:solidFill>
              </a:rPr>
              <a:t> </a:t>
            </a:r>
            <a:endParaRPr lang="id-ID" sz="2800" dirty="0" smtClean="0">
              <a:solidFill>
                <a:srgbClr val="C00000"/>
              </a:solidFill>
            </a:endParaRPr>
          </a:p>
          <a:p>
            <a:pPr marL="514350" indent="-514350">
              <a:buFont typeface="Corbel" pitchFamily="34" charset="0"/>
              <a:buNone/>
            </a:pPr>
            <a:r>
              <a:rPr lang="en-US" sz="2800" dirty="0" smtClean="0">
                <a:solidFill>
                  <a:srgbClr val="C00000"/>
                </a:solidFill>
              </a:rPr>
              <a:t>9. </a:t>
            </a:r>
            <a:r>
              <a:rPr lang="en-US" sz="2800" dirty="0" err="1" smtClean="0">
                <a:solidFill>
                  <a:srgbClr val="C00000"/>
                </a:solidFill>
              </a:rPr>
              <a:t>Kaitan</a:t>
            </a:r>
            <a:r>
              <a:rPr lang="en-US" sz="2800" dirty="0" smtClean="0">
                <a:solidFill>
                  <a:srgbClr val="C00000"/>
                </a:solidFill>
              </a:rPr>
              <a:t> </a:t>
            </a:r>
            <a:r>
              <a:rPr lang="en-US" sz="2800" dirty="0" err="1" smtClean="0">
                <a:solidFill>
                  <a:srgbClr val="C00000"/>
                </a:solidFill>
              </a:rPr>
              <a:t>antara</a:t>
            </a:r>
            <a:r>
              <a:rPr lang="en-US" sz="2800" dirty="0" smtClean="0">
                <a:solidFill>
                  <a:srgbClr val="C00000"/>
                </a:solidFill>
              </a:rPr>
              <a:t> </a:t>
            </a:r>
            <a:r>
              <a:rPr lang="en-US" sz="2800" dirty="0" err="1" smtClean="0">
                <a:solidFill>
                  <a:srgbClr val="C00000"/>
                </a:solidFill>
              </a:rPr>
              <a:t>kepribadian</a:t>
            </a:r>
            <a:r>
              <a:rPr lang="en-US" sz="2800" dirty="0" smtClean="0">
                <a:solidFill>
                  <a:srgbClr val="C00000"/>
                </a:solidFill>
              </a:rPr>
              <a:t> </a:t>
            </a:r>
            <a:r>
              <a:rPr lang="en-US" sz="2800" dirty="0" err="1" smtClean="0">
                <a:solidFill>
                  <a:srgbClr val="C00000"/>
                </a:solidFill>
              </a:rPr>
              <a:t>dan</a:t>
            </a:r>
            <a:r>
              <a:rPr lang="en-US" sz="2800" dirty="0" smtClean="0">
                <a:solidFill>
                  <a:srgbClr val="C00000"/>
                </a:solidFill>
              </a:rPr>
              <a:t> </a:t>
            </a:r>
            <a:r>
              <a:rPr lang="en-US" sz="2800" dirty="0" err="1" smtClean="0">
                <a:solidFill>
                  <a:srgbClr val="C00000"/>
                </a:solidFill>
              </a:rPr>
              <a:t>moralitas</a:t>
            </a:r>
            <a:r>
              <a:rPr lang="en-US" sz="2800" dirty="0" smtClean="0">
                <a:solidFill>
                  <a:srgbClr val="C00000"/>
                </a:solidFill>
              </a:rPr>
              <a:t>, </a:t>
            </a:r>
            <a:r>
              <a:rPr lang="en-US" sz="2800" dirty="0" err="1" smtClean="0">
                <a:solidFill>
                  <a:srgbClr val="C00000"/>
                </a:solidFill>
              </a:rPr>
              <a:t>dan</a:t>
            </a:r>
            <a:r>
              <a:rPr lang="en-US" sz="2800" dirty="0" smtClean="0">
                <a:solidFill>
                  <a:srgbClr val="C00000"/>
                </a:solidFill>
              </a:rPr>
              <a:t> </a:t>
            </a:r>
            <a:r>
              <a:rPr lang="en-US" sz="2800" dirty="0" err="1" smtClean="0">
                <a:solidFill>
                  <a:srgbClr val="C00000"/>
                </a:solidFill>
              </a:rPr>
              <a:t>mengidentifikasi</a:t>
            </a:r>
            <a:r>
              <a:rPr lang="en-US" sz="2800" dirty="0" smtClean="0">
                <a:solidFill>
                  <a:srgbClr val="C00000"/>
                </a:solidFill>
              </a:rPr>
              <a:t> </a:t>
            </a:r>
            <a:r>
              <a:rPr lang="en-US" sz="2800" dirty="0" err="1" smtClean="0">
                <a:solidFill>
                  <a:srgbClr val="C00000"/>
                </a:solidFill>
              </a:rPr>
              <a:t>perubahan</a:t>
            </a:r>
            <a:r>
              <a:rPr lang="en-US" sz="2800" dirty="0" smtClean="0">
                <a:solidFill>
                  <a:srgbClr val="C00000"/>
                </a:solidFill>
              </a:rPr>
              <a:t> </a:t>
            </a:r>
            <a:r>
              <a:rPr lang="en-US" sz="2800" dirty="0" err="1" smtClean="0">
                <a:solidFill>
                  <a:srgbClr val="C00000"/>
                </a:solidFill>
              </a:rPr>
              <a:t>identitas</a:t>
            </a:r>
            <a:r>
              <a:rPr lang="en-US" sz="2800" dirty="0" smtClean="0">
                <a:solidFill>
                  <a:srgbClr val="C00000"/>
                </a:solidFill>
              </a:rPr>
              <a:t> </a:t>
            </a:r>
            <a:r>
              <a:rPr lang="en-US" sz="2800" dirty="0" err="1" smtClean="0">
                <a:solidFill>
                  <a:srgbClr val="C00000"/>
                </a:solidFill>
              </a:rPr>
              <a:t>dalam</a:t>
            </a:r>
            <a:r>
              <a:rPr lang="en-US" sz="2800" dirty="0" smtClean="0">
                <a:solidFill>
                  <a:srgbClr val="C00000"/>
                </a:solidFill>
              </a:rPr>
              <a:t> </a:t>
            </a:r>
            <a:r>
              <a:rPr lang="en-US" sz="2800" dirty="0" err="1" smtClean="0">
                <a:solidFill>
                  <a:srgbClr val="C00000"/>
                </a:solidFill>
              </a:rPr>
              <a:t>diri</a:t>
            </a:r>
            <a:r>
              <a:rPr lang="en-US" sz="2800" dirty="0" smtClean="0">
                <a:solidFill>
                  <a:srgbClr val="C00000"/>
                </a:solidFill>
              </a:rPr>
              <a:t> </a:t>
            </a:r>
            <a:r>
              <a:rPr lang="en-US" sz="2800" dirty="0" err="1" smtClean="0">
                <a:solidFill>
                  <a:srgbClr val="C00000"/>
                </a:solidFill>
              </a:rPr>
              <a:t>dan</a:t>
            </a:r>
            <a:r>
              <a:rPr lang="en-US" sz="2800" dirty="0" smtClean="0">
                <a:solidFill>
                  <a:srgbClr val="C00000"/>
                </a:solidFill>
              </a:rPr>
              <a:t> </a:t>
            </a:r>
            <a:r>
              <a:rPr lang="en-US" sz="2800" dirty="0" err="1" smtClean="0">
                <a:solidFill>
                  <a:srgbClr val="C00000"/>
                </a:solidFill>
              </a:rPr>
              <a:t>masyarakat</a:t>
            </a:r>
            <a:r>
              <a:rPr lang="en-US" sz="2800" dirty="0" smtClean="0">
                <a:solidFill>
                  <a:srgbClr val="C00000"/>
                </a:solidFill>
              </a:rPr>
              <a:t> di masa </a:t>
            </a:r>
            <a:r>
              <a:rPr lang="en-US" sz="2800" dirty="0" err="1" smtClean="0">
                <a:solidFill>
                  <a:srgbClr val="C00000"/>
                </a:solidFill>
              </a:rPr>
              <a:t>usia</a:t>
            </a:r>
            <a:r>
              <a:rPr lang="en-US" sz="2800" dirty="0" smtClean="0">
                <a:solidFill>
                  <a:srgbClr val="C00000"/>
                </a:solidFill>
              </a:rPr>
              <a:t> </a:t>
            </a:r>
            <a:r>
              <a:rPr lang="en-US" sz="2800" dirty="0" err="1" smtClean="0">
                <a:solidFill>
                  <a:srgbClr val="C00000"/>
                </a:solidFill>
              </a:rPr>
              <a:t>lanjut</a:t>
            </a:r>
            <a:endParaRPr lang="en-US" sz="2800" dirty="0" smtClean="0">
              <a:solidFill>
                <a:srgbClr val="C00000"/>
              </a:solidFill>
            </a:endParaRPr>
          </a:p>
          <a:p>
            <a:pPr marL="514350" indent="-514350">
              <a:buFont typeface="Corbel" pitchFamily="34" charset="0"/>
              <a:buNone/>
            </a:pPr>
            <a:r>
              <a:rPr lang="en-US" sz="2800" dirty="0" smtClean="0">
                <a:solidFill>
                  <a:srgbClr val="C00000"/>
                </a:solidFill>
              </a:rPr>
              <a:t>10. </a:t>
            </a:r>
            <a:r>
              <a:rPr lang="en-US" sz="2800" dirty="0" err="1" smtClean="0">
                <a:solidFill>
                  <a:srgbClr val="C00000"/>
                </a:solidFill>
              </a:rPr>
              <a:t>Kaitan</a:t>
            </a:r>
            <a:r>
              <a:rPr lang="en-US" sz="2800" dirty="0" smtClean="0">
                <a:solidFill>
                  <a:srgbClr val="C00000"/>
                </a:solidFill>
              </a:rPr>
              <a:t> </a:t>
            </a:r>
            <a:r>
              <a:rPr lang="en-US" sz="2800" dirty="0" err="1" smtClean="0">
                <a:solidFill>
                  <a:srgbClr val="C00000"/>
                </a:solidFill>
              </a:rPr>
              <a:t>etnisitas</a:t>
            </a:r>
            <a:r>
              <a:rPr lang="en-US" sz="2800" dirty="0" smtClean="0">
                <a:solidFill>
                  <a:srgbClr val="C00000"/>
                </a:solidFill>
              </a:rPr>
              <a:t>, gender, </a:t>
            </a:r>
            <a:r>
              <a:rPr lang="en-US" sz="2800" dirty="0" err="1" smtClean="0">
                <a:solidFill>
                  <a:srgbClr val="C00000"/>
                </a:solidFill>
              </a:rPr>
              <a:t>dan</a:t>
            </a:r>
            <a:r>
              <a:rPr lang="en-US" sz="2800" dirty="0" smtClean="0">
                <a:solidFill>
                  <a:srgbClr val="C00000"/>
                </a:solidFill>
              </a:rPr>
              <a:t>  </a:t>
            </a:r>
            <a:r>
              <a:rPr lang="en-US" sz="2800" dirty="0" err="1" smtClean="0">
                <a:solidFill>
                  <a:srgbClr val="C00000"/>
                </a:solidFill>
              </a:rPr>
              <a:t>budaya</a:t>
            </a:r>
            <a:r>
              <a:rPr lang="en-US" sz="2800" dirty="0" smtClean="0">
                <a:solidFill>
                  <a:srgbClr val="C00000"/>
                </a:solidFill>
              </a:rPr>
              <a:t>, </a:t>
            </a:r>
            <a:r>
              <a:rPr lang="en-US" sz="2800" dirty="0" err="1" smtClean="0">
                <a:solidFill>
                  <a:srgbClr val="C00000"/>
                </a:solidFill>
              </a:rPr>
              <a:t>dengan</a:t>
            </a:r>
            <a:r>
              <a:rPr lang="en-US" sz="2800" dirty="0" smtClean="0">
                <a:solidFill>
                  <a:srgbClr val="C00000"/>
                </a:solidFill>
              </a:rPr>
              <a:t> proses </a:t>
            </a:r>
            <a:r>
              <a:rPr lang="en-US" sz="2800" dirty="0" err="1" smtClean="0">
                <a:solidFill>
                  <a:srgbClr val="C00000"/>
                </a:solidFill>
              </a:rPr>
              <a:t>menjadi</a:t>
            </a:r>
            <a:r>
              <a:rPr lang="en-US" sz="2800" dirty="0" smtClean="0">
                <a:solidFill>
                  <a:srgbClr val="C00000"/>
                </a:solidFill>
              </a:rPr>
              <a:t> </a:t>
            </a:r>
            <a:r>
              <a:rPr lang="en-US" sz="2800" dirty="0" err="1" smtClean="0">
                <a:solidFill>
                  <a:srgbClr val="C00000"/>
                </a:solidFill>
              </a:rPr>
              <a:t>tua</a:t>
            </a:r>
            <a:r>
              <a:rPr lang="id-ID" sz="2800" dirty="0" smtClean="0">
                <a:solidFill>
                  <a:srgbClr val="C00000"/>
                </a:solidFill>
              </a:rPr>
              <a:t> yang berhasil</a:t>
            </a:r>
            <a:endParaRPr lang="en-US" sz="2800" dirty="0" smtClean="0">
              <a:solidFill>
                <a:srgbClr val="C00000"/>
              </a:solidFill>
            </a:endParaRPr>
          </a:p>
          <a:p>
            <a:pPr marL="514350" indent="-514350">
              <a:buFont typeface="Corbel" pitchFamily="34" charset="0"/>
              <a:buNone/>
            </a:pPr>
            <a:r>
              <a:rPr lang="en-US" sz="2800" dirty="0" smtClean="0">
                <a:solidFill>
                  <a:schemeClr val="bg2">
                    <a:lumMod val="50000"/>
                  </a:schemeClr>
                </a:solidFill>
              </a:rPr>
              <a:t>1</a:t>
            </a:r>
            <a:r>
              <a:rPr lang="id-ID" sz="2800" dirty="0" smtClean="0">
                <a:solidFill>
                  <a:schemeClr val="bg2">
                    <a:lumMod val="50000"/>
                  </a:schemeClr>
                </a:solidFill>
              </a:rPr>
              <a:t>1</a:t>
            </a:r>
            <a:r>
              <a:rPr lang="en-US" sz="2800" dirty="0" smtClean="0">
                <a:solidFill>
                  <a:schemeClr val="bg2">
                    <a:lumMod val="50000"/>
                  </a:schemeClr>
                </a:solidFill>
              </a:rPr>
              <a:t>. </a:t>
            </a:r>
            <a:r>
              <a:rPr lang="en-US" sz="2800" dirty="0" err="1" smtClean="0">
                <a:solidFill>
                  <a:schemeClr val="bg2">
                    <a:lumMod val="50000"/>
                  </a:schemeClr>
                </a:solidFill>
              </a:rPr>
              <a:t>Kematian</a:t>
            </a:r>
            <a:r>
              <a:rPr lang="en-US" sz="2800" dirty="0" smtClean="0">
                <a:solidFill>
                  <a:schemeClr val="bg2">
                    <a:lumMod val="50000"/>
                  </a:schemeClr>
                </a:solidFill>
              </a:rPr>
              <a:t> </a:t>
            </a:r>
            <a:r>
              <a:rPr lang="en-US" sz="2800" dirty="0" err="1" smtClean="0">
                <a:solidFill>
                  <a:schemeClr val="bg2">
                    <a:lumMod val="50000"/>
                  </a:schemeClr>
                </a:solidFill>
              </a:rPr>
              <a:t>dan</a:t>
            </a:r>
            <a:r>
              <a:rPr lang="en-US" sz="2800" dirty="0" smtClean="0">
                <a:solidFill>
                  <a:schemeClr val="bg2">
                    <a:lumMod val="50000"/>
                  </a:schemeClr>
                </a:solidFill>
              </a:rPr>
              <a:t> </a:t>
            </a:r>
            <a:r>
              <a:rPr lang="en-US" sz="2800" dirty="0" err="1" smtClean="0">
                <a:solidFill>
                  <a:schemeClr val="bg2">
                    <a:lumMod val="50000"/>
                  </a:schemeClr>
                </a:solidFill>
              </a:rPr>
              <a:t>konteks</a:t>
            </a:r>
            <a:r>
              <a:rPr lang="en-US" sz="2800" dirty="0" smtClean="0">
                <a:solidFill>
                  <a:schemeClr val="bg2">
                    <a:lumMod val="50000"/>
                  </a:schemeClr>
                </a:solidFill>
              </a:rPr>
              <a:t> </a:t>
            </a:r>
            <a:r>
              <a:rPr lang="en-US" sz="2800" dirty="0" err="1" smtClean="0">
                <a:solidFill>
                  <a:schemeClr val="bg2">
                    <a:lumMod val="50000"/>
                  </a:schemeClr>
                </a:solidFill>
              </a:rPr>
              <a:t>budaya</a:t>
            </a:r>
            <a:r>
              <a:rPr lang="en-US" sz="2800" dirty="0" smtClean="0">
                <a:solidFill>
                  <a:schemeClr val="bg2">
                    <a:lumMod val="50000"/>
                  </a:schemeClr>
                </a:solidFill>
              </a:rPr>
              <a:t> </a:t>
            </a:r>
            <a:r>
              <a:rPr lang="en-US" sz="2800" dirty="0" err="1" smtClean="0">
                <a:solidFill>
                  <a:schemeClr val="bg2">
                    <a:lumMod val="50000"/>
                  </a:schemeClr>
                </a:solidFill>
              </a:rPr>
              <a:t>serta</a:t>
            </a:r>
            <a:r>
              <a:rPr lang="en-US" sz="2800" dirty="0" smtClean="0">
                <a:solidFill>
                  <a:schemeClr val="bg2">
                    <a:lumMod val="50000"/>
                  </a:schemeClr>
                </a:solidFill>
              </a:rPr>
              <a:t> </a:t>
            </a:r>
            <a:r>
              <a:rPr lang="en-US" sz="2800" dirty="0" err="1" smtClean="0">
                <a:solidFill>
                  <a:schemeClr val="bg2">
                    <a:lumMod val="50000"/>
                  </a:schemeClr>
                </a:solidFill>
              </a:rPr>
              <a:t>isu-isu</a:t>
            </a:r>
            <a:r>
              <a:rPr lang="en-US" sz="2800" dirty="0" smtClean="0">
                <a:solidFill>
                  <a:schemeClr val="bg2">
                    <a:lumMod val="50000"/>
                  </a:schemeClr>
                </a:solidFill>
              </a:rPr>
              <a:t> </a:t>
            </a:r>
            <a:r>
              <a:rPr lang="en-US" sz="2800" dirty="0" err="1" smtClean="0">
                <a:solidFill>
                  <a:schemeClr val="bg2">
                    <a:lumMod val="50000"/>
                  </a:schemeClr>
                </a:solidFill>
              </a:rPr>
              <a:t>mengenai</a:t>
            </a:r>
            <a:r>
              <a:rPr lang="en-US" sz="2800" dirty="0" smtClean="0">
                <a:solidFill>
                  <a:schemeClr val="bg2">
                    <a:lumMod val="50000"/>
                  </a:schemeClr>
                </a:solidFill>
              </a:rPr>
              <a:t> </a:t>
            </a:r>
            <a:r>
              <a:rPr lang="en-US" sz="2800" dirty="0" err="1" smtClean="0">
                <a:solidFill>
                  <a:schemeClr val="bg2">
                    <a:lumMod val="50000"/>
                  </a:schemeClr>
                </a:solidFill>
              </a:rPr>
              <a:t>hidup</a:t>
            </a:r>
            <a:r>
              <a:rPr lang="en-US" sz="2800" dirty="0" smtClean="0">
                <a:solidFill>
                  <a:schemeClr val="bg2">
                    <a:lumMod val="50000"/>
                  </a:schemeClr>
                </a:solidFill>
              </a:rPr>
              <a:t> </a:t>
            </a:r>
            <a:r>
              <a:rPr lang="en-US" sz="2800" dirty="0" err="1" smtClean="0">
                <a:solidFill>
                  <a:schemeClr val="bg2">
                    <a:lumMod val="50000"/>
                  </a:schemeClr>
                </a:solidFill>
              </a:rPr>
              <a:t>atau</a:t>
            </a:r>
            <a:r>
              <a:rPr lang="en-US" sz="2800" dirty="0" smtClean="0">
                <a:solidFill>
                  <a:schemeClr val="bg2">
                    <a:lumMod val="50000"/>
                  </a:schemeClr>
                </a:solidFill>
              </a:rPr>
              <a:t> </a:t>
            </a:r>
            <a:r>
              <a:rPr lang="en-US" sz="2800" dirty="0" err="1" smtClean="0">
                <a:solidFill>
                  <a:schemeClr val="bg2">
                    <a:lumMod val="50000"/>
                  </a:schemeClr>
                </a:solidFill>
              </a:rPr>
              <a:t>kematian</a:t>
            </a:r>
            <a:endParaRPr lang="en-US" sz="2800" dirty="0" smtClean="0">
              <a:solidFill>
                <a:schemeClr val="bg2">
                  <a:lumMod val="50000"/>
                </a:schemeClr>
              </a:solidFill>
            </a:endParaRPr>
          </a:p>
          <a:p>
            <a:pPr marL="514350" indent="-514350">
              <a:buFont typeface="Corbel" pitchFamily="34" charset="0"/>
              <a:buNone/>
            </a:pPr>
            <a:r>
              <a:rPr lang="en-US" sz="2800" dirty="0" smtClean="0">
                <a:solidFill>
                  <a:schemeClr val="bg2">
                    <a:lumMod val="50000"/>
                  </a:schemeClr>
                </a:solidFill>
              </a:rPr>
              <a:t>1</a:t>
            </a:r>
            <a:r>
              <a:rPr lang="id-ID" sz="2800" dirty="0" smtClean="0">
                <a:solidFill>
                  <a:schemeClr val="bg2">
                    <a:lumMod val="50000"/>
                  </a:schemeClr>
                </a:solidFill>
              </a:rPr>
              <a:t>2</a:t>
            </a:r>
            <a:r>
              <a:rPr lang="en-US" sz="2800" dirty="0" smtClean="0">
                <a:solidFill>
                  <a:schemeClr val="bg2">
                    <a:lumMod val="50000"/>
                  </a:schemeClr>
                </a:solidFill>
              </a:rPr>
              <a:t>. </a:t>
            </a:r>
            <a:r>
              <a:rPr lang="en-US" sz="2800" dirty="0" err="1" smtClean="0">
                <a:solidFill>
                  <a:schemeClr val="bg2">
                    <a:lumMod val="50000"/>
                  </a:schemeClr>
                </a:solidFill>
              </a:rPr>
              <a:t>Perspektif</a:t>
            </a:r>
            <a:r>
              <a:rPr lang="en-US" sz="2800" dirty="0" smtClean="0">
                <a:solidFill>
                  <a:schemeClr val="bg2">
                    <a:lumMod val="50000"/>
                  </a:schemeClr>
                </a:solidFill>
              </a:rPr>
              <a:t> </a:t>
            </a:r>
            <a:r>
              <a:rPr lang="en-US" sz="2800" dirty="0" err="1" smtClean="0">
                <a:solidFill>
                  <a:schemeClr val="bg2">
                    <a:lumMod val="50000"/>
                  </a:schemeClr>
                </a:solidFill>
              </a:rPr>
              <a:t>perkembangan</a:t>
            </a:r>
            <a:r>
              <a:rPr lang="en-US" sz="2800" dirty="0" smtClean="0">
                <a:solidFill>
                  <a:schemeClr val="bg2">
                    <a:lumMod val="50000"/>
                  </a:schemeClr>
                </a:solidFill>
              </a:rPr>
              <a:t> </a:t>
            </a:r>
            <a:r>
              <a:rPr lang="en-US" sz="2800" dirty="0" err="1" smtClean="0">
                <a:solidFill>
                  <a:schemeClr val="bg2">
                    <a:lumMod val="50000"/>
                  </a:schemeClr>
                </a:solidFill>
              </a:rPr>
              <a:t>mengenai</a:t>
            </a:r>
            <a:r>
              <a:rPr lang="en-US" sz="2800" dirty="0" smtClean="0">
                <a:solidFill>
                  <a:schemeClr val="bg2">
                    <a:lumMod val="50000"/>
                  </a:schemeClr>
                </a:solidFill>
              </a:rPr>
              <a:t> </a:t>
            </a:r>
            <a:r>
              <a:rPr lang="en-US" sz="2800" dirty="0" err="1" smtClean="0">
                <a:solidFill>
                  <a:schemeClr val="bg2">
                    <a:lumMod val="50000"/>
                  </a:schemeClr>
                </a:solidFill>
              </a:rPr>
              <a:t>kematian</a:t>
            </a:r>
            <a:endParaRPr lang="en-US" sz="2800" dirty="0" smtClean="0">
              <a:solidFill>
                <a:schemeClr val="bg2">
                  <a:lumMod val="50000"/>
                </a:schemeClr>
              </a:solidFill>
            </a:endParaRPr>
          </a:p>
          <a:p>
            <a:pPr marL="514350" indent="-514350">
              <a:buFont typeface="Corbel" pitchFamily="34" charset="0"/>
              <a:buNone/>
            </a:pPr>
            <a:r>
              <a:rPr lang="en-US" sz="2800" dirty="0" smtClean="0">
                <a:solidFill>
                  <a:schemeClr val="bg2">
                    <a:lumMod val="50000"/>
                  </a:schemeClr>
                </a:solidFill>
              </a:rPr>
              <a:t>1</a:t>
            </a:r>
            <a:r>
              <a:rPr lang="id-ID" sz="2800" dirty="0" smtClean="0">
                <a:solidFill>
                  <a:schemeClr val="bg2">
                    <a:lumMod val="50000"/>
                  </a:schemeClr>
                </a:solidFill>
              </a:rPr>
              <a:t>3</a:t>
            </a:r>
            <a:r>
              <a:rPr lang="en-US" sz="2800" dirty="0" smtClean="0">
                <a:solidFill>
                  <a:schemeClr val="bg2">
                    <a:lumMod val="50000"/>
                  </a:schemeClr>
                </a:solidFill>
              </a:rPr>
              <a:t>. </a:t>
            </a:r>
            <a:r>
              <a:rPr lang="en-US" sz="2800" dirty="0" err="1" smtClean="0">
                <a:solidFill>
                  <a:schemeClr val="bg2">
                    <a:lumMod val="50000"/>
                  </a:schemeClr>
                </a:solidFill>
              </a:rPr>
              <a:t>Menghadapi</a:t>
            </a:r>
            <a:r>
              <a:rPr lang="en-US" sz="2800" dirty="0" smtClean="0">
                <a:solidFill>
                  <a:schemeClr val="bg2">
                    <a:lumMod val="50000"/>
                  </a:schemeClr>
                </a:solidFill>
              </a:rPr>
              <a:t> </a:t>
            </a:r>
            <a:r>
              <a:rPr lang="en-US" sz="2800" dirty="0" err="1" smtClean="0">
                <a:solidFill>
                  <a:schemeClr val="bg2">
                    <a:lumMod val="50000"/>
                  </a:schemeClr>
                </a:solidFill>
              </a:rPr>
              <a:t>kematian</a:t>
            </a:r>
            <a:r>
              <a:rPr lang="en-US" sz="2800" dirty="0" smtClean="0">
                <a:solidFill>
                  <a:schemeClr val="bg2">
                    <a:lumMod val="50000"/>
                  </a:schemeClr>
                </a:solidFill>
              </a:rPr>
              <a:t> </a:t>
            </a:r>
            <a:r>
              <a:rPr lang="en-US" sz="2800" dirty="0" err="1" smtClean="0">
                <a:solidFill>
                  <a:schemeClr val="bg2">
                    <a:lumMod val="50000"/>
                  </a:schemeClr>
                </a:solidFill>
              </a:rPr>
              <a:t>diri</a:t>
            </a:r>
            <a:r>
              <a:rPr lang="en-US" sz="2800" dirty="0" smtClean="0">
                <a:solidFill>
                  <a:schemeClr val="bg2">
                    <a:lumMod val="50000"/>
                  </a:schemeClr>
                </a:solidFill>
              </a:rPr>
              <a:t> </a:t>
            </a:r>
            <a:r>
              <a:rPr lang="en-US" sz="2800" dirty="0" err="1" smtClean="0">
                <a:solidFill>
                  <a:schemeClr val="bg2">
                    <a:lumMod val="50000"/>
                  </a:schemeClr>
                </a:solidFill>
              </a:rPr>
              <a:t>sendiri</a:t>
            </a:r>
            <a:r>
              <a:rPr lang="en-US" sz="2800" dirty="0" smtClean="0">
                <a:solidFill>
                  <a:schemeClr val="bg2">
                    <a:lumMod val="50000"/>
                  </a:schemeClr>
                </a:solidFill>
              </a:rPr>
              <a:t> </a:t>
            </a:r>
            <a:r>
              <a:rPr lang="id-ID" sz="2800" smtClean="0">
                <a:solidFill>
                  <a:schemeClr val="bg2">
                    <a:lumMod val="50000"/>
                  </a:schemeClr>
                </a:solidFill>
              </a:rPr>
              <a:t>dan mengatasi kematian orang lain</a:t>
            </a:r>
            <a:endParaRPr lang="id-ID" sz="2800" dirty="0" smtClean="0">
              <a:solidFill>
                <a:schemeClr val="bg2">
                  <a:lumMod val="50000"/>
                </a:schemeClr>
              </a:solidFill>
            </a:endParaRPr>
          </a:p>
          <a:p>
            <a:pPr marL="514350" indent="-514350">
              <a:buFont typeface="Corbel" pitchFamily="34" charset="0"/>
              <a:buNone/>
            </a:pPr>
            <a:r>
              <a:rPr lang="en-US" sz="2800" b="1" dirty="0" smtClean="0">
                <a:solidFill>
                  <a:schemeClr val="accent6">
                    <a:lumMod val="75000"/>
                  </a:schemeClr>
                </a:solidFill>
              </a:rPr>
              <a:t>1</a:t>
            </a:r>
            <a:r>
              <a:rPr lang="id-ID" sz="2800" b="1" dirty="0" smtClean="0">
                <a:solidFill>
                  <a:schemeClr val="accent6">
                    <a:lumMod val="75000"/>
                  </a:schemeClr>
                </a:solidFill>
              </a:rPr>
              <a:t>4</a:t>
            </a:r>
            <a:r>
              <a:rPr lang="en-US" sz="2800" b="1" dirty="0" smtClean="0">
                <a:solidFill>
                  <a:schemeClr val="accent6">
                    <a:lumMod val="75000"/>
                  </a:schemeClr>
                </a:solidFill>
              </a:rPr>
              <a:t>. </a:t>
            </a:r>
            <a:r>
              <a:rPr lang="id-ID" sz="2800" b="1" dirty="0" smtClean="0">
                <a:solidFill>
                  <a:schemeClr val="accent6">
                    <a:lumMod val="75000"/>
                  </a:schemeClr>
                </a:solidFill>
              </a:rPr>
              <a:t>Makna hidup dan tujuan hidup</a:t>
            </a:r>
          </a:p>
          <a:p>
            <a:pPr marL="514350" indent="-514350">
              <a:buFont typeface="+mj-lt"/>
              <a:buAutoNum type="arabicPeriod"/>
            </a:pPr>
            <a:endParaRPr lang="id-ID" dirty="0"/>
          </a:p>
        </p:txBody>
      </p:sp>
    </p:spTree>
    <p:extLst>
      <p:ext uri="{BB962C8B-B14F-4D97-AF65-F5344CB8AC3E}">
        <p14:creationId xmlns:p14="http://schemas.microsoft.com/office/powerpoint/2010/main" val="1806244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Pengertian usia lanjut serta masa hidup dan harapan hidup</a:t>
            </a:r>
            <a:endParaRPr lang="id-ID" dirty="0"/>
          </a:p>
        </p:txBody>
      </p:sp>
      <p:sp>
        <p:nvSpPr>
          <p:cNvPr id="3" name="Content Placeholder 2"/>
          <p:cNvSpPr>
            <a:spLocks noGrp="1"/>
          </p:cNvSpPr>
          <p:nvPr>
            <p:ph idx="1"/>
          </p:nvPr>
        </p:nvSpPr>
        <p:spPr>
          <a:xfrm>
            <a:off x="685801" y="2142067"/>
            <a:ext cx="10131425" cy="4246541"/>
          </a:xfrm>
        </p:spPr>
        <p:txBody>
          <a:bodyPr>
            <a:normAutofit/>
          </a:bodyPr>
          <a:lstStyle/>
          <a:p>
            <a:pPr>
              <a:buNone/>
            </a:pPr>
            <a:r>
              <a:rPr lang="id-ID" dirty="0" smtClean="0"/>
              <a:t>Masa Hidup (Life span): batas atas dr hidup, jmlh maksimum dr tahun2 dimana individu dapat hidup. Masa hidup maksimal dr mns ± usia 120</a:t>
            </a:r>
            <a:r>
              <a:rPr lang="en-US" dirty="0" smtClean="0"/>
              <a:t> - 125</a:t>
            </a:r>
            <a:r>
              <a:rPr lang="id-ID" dirty="0" smtClean="0"/>
              <a:t> thn.</a:t>
            </a:r>
          </a:p>
          <a:p>
            <a:pPr>
              <a:buNone/>
            </a:pPr>
            <a:r>
              <a:rPr lang="id-ID" dirty="0" smtClean="0"/>
              <a:t>Harapan hidup (life expectancy): jumlah thn yg mkn dialami oleh rata2 individu yg lahir dlm suatu thn tertentu (Santrock). Usia dimana sso dr cohort tertentu scr statistik dpt bertahan hidup (berdasarkan usia &amp; status kesehatannya saat ini), berdasarkan panjangnya usia dr populasi (Papalia).</a:t>
            </a:r>
          </a:p>
          <a:p>
            <a:pPr>
              <a:buNone/>
            </a:pPr>
            <a:r>
              <a:rPr lang="id-ID" dirty="0" smtClean="0"/>
              <a:t>Old (usia 65 - 75 tahun); Old-old (usia 76 - 90 tahun); 90 tahun ke atas disebut Very old (W.M.Roan, 1990).</a:t>
            </a:r>
          </a:p>
          <a:p>
            <a:pPr>
              <a:buNone/>
            </a:pPr>
            <a:r>
              <a:rPr lang="id-ID" dirty="0" smtClean="0"/>
              <a:t>Gerontologi (gerontology): bidang yg mempelajari tentang lansia &amp; proses penuaan.</a:t>
            </a:r>
          </a:p>
          <a:p>
            <a:pPr>
              <a:buNone/>
            </a:pPr>
            <a:r>
              <a:rPr lang="id-ID" dirty="0" smtClean="0"/>
              <a:t>Geriatrik (geriatrics): cabang ilmu kedokteran yg berhubungan dg proses penuaan &amp; kondisi kesehatan yg berhubungan dg usia tua.</a:t>
            </a:r>
          </a:p>
          <a:p>
            <a:pPr>
              <a:buNone/>
            </a:pPr>
            <a:endParaRPr lang="id-ID" dirty="0"/>
          </a:p>
          <a:p>
            <a:pPr>
              <a:buNone/>
            </a:pPr>
            <a:r>
              <a:rPr lang="id-ID" sz="2000" b="1" dirty="0" smtClean="0">
                <a:solidFill>
                  <a:schemeClr val="accent5">
                    <a:lumMod val="60000"/>
                    <a:lumOff val="40000"/>
                  </a:schemeClr>
                </a:solidFill>
                <a:effectLst>
                  <a:outerShdw blurRad="38100" dist="38100" dir="2700000" algn="tl">
                    <a:srgbClr val="000000">
                      <a:alpha val="43137"/>
                    </a:srgbClr>
                  </a:outerShdw>
                </a:effectLst>
              </a:rPr>
              <a:t>Pernah tahu kaum Centenarian ? Bagaimana gaya hidup nya ? Apa perbedaannya dengan Milenial dan Alpha generation ?</a:t>
            </a:r>
            <a:endParaRPr lang="id-ID" sz="2000" b="1" dirty="0">
              <a:solidFill>
                <a:schemeClr val="accent5">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613357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My Documents\project\Keluarga digital\new-demographics-for-the-social-digital-age-4-638.jpg"/>
          <p:cNvPicPr>
            <a:picLocks noGrp="1" noChangeAspect="1" noChangeArrowheads="1"/>
          </p:cNvPicPr>
          <p:nvPr>
            <p:ph idx="1"/>
          </p:nvPr>
        </p:nvPicPr>
        <p:blipFill>
          <a:blip r:embed="rId2"/>
          <a:srcRect/>
          <a:stretch>
            <a:fillRect/>
          </a:stretch>
        </p:blipFill>
        <p:spPr bwMode="auto">
          <a:xfrm>
            <a:off x="1524000" y="0"/>
            <a:ext cx="9144000" cy="6858000"/>
          </a:xfrm>
          <a:prstGeom prst="rect">
            <a:avLst/>
          </a:prstGeom>
          <a:noFill/>
        </p:spPr>
      </p:pic>
    </p:spTree>
    <p:extLst>
      <p:ext uri="{BB962C8B-B14F-4D97-AF65-F5344CB8AC3E}">
        <p14:creationId xmlns:p14="http://schemas.microsoft.com/office/powerpoint/2010/main" val="3873242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My Documents\project\Keluarga digital\media-digital-kawan-atau-lawan-22-638.jpg"/>
          <p:cNvPicPr>
            <a:picLocks noGrp="1" noChangeAspect="1" noChangeArrowheads="1"/>
          </p:cNvPicPr>
          <p:nvPr>
            <p:ph idx="1"/>
          </p:nvPr>
        </p:nvPicPr>
        <p:blipFill>
          <a:blip r:embed="rId2"/>
          <a:srcRect/>
          <a:stretch>
            <a:fillRect/>
          </a:stretch>
        </p:blipFill>
        <p:spPr bwMode="auto">
          <a:xfrm>
            <a:off x="1524000" y="0"/>
            <a:ext cx="9144000" cy="6858000"/>
          </a:xfrm>
          <a:prstGeom prst="rect">
            <a:avLst/>
          </a:prstGeom>
          <a:noFill/>
        </p:spPr>
      </p:pic>
    </p:spTree>
    <p:extLst>
      <p:ext uri="{BB962C8B-B14F-4D97-AF65-F5344CB8AC3E}">
        <p14:creationId xmlns:p14="http://schemas.microsoft.com/office/powerpoint/2010/main" val="4060969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6876" y="2852928"/>
            <a:ext cx="8286776" cy="3602808"/>
          </a:xfrm>
        </p:spPr>
        <p:txBody>
          <a:bodyPr>
            <a:normAutofit/>
          </a:bodyPr>
          <a:lstStyle/>
          <a:p>
            <a:pPr>
              <a:buNone/>
            </a:pPr>
            <a:r>
              <a:rPr lang="id-ID" sz="2400" dirty="0" smtClean="0"/>
              <a:t>Geriatri (dari kata </a:t>
            </a:r>
            <a:r>
              <a:rPr lang="id-ID" sz="2400" i="1" dirty="0" smtClean="0"/>
              <a:t>Geros = tua, iatrea = </a:t>
            </a:r>
            <a:r>
              <a:rPr lang="fi-FI" sz="2400" dirty="0" smtClean="0"/>
              <a:t>merumat) atau ilmu kesehatan usia lanjut</a:t>
            </a:r>
            <a:r>
              <a:rPr lang="id-ID" sz="2400" dirty="0" smtClean="0"/>
              <a:t> adalah bagian ilmu penyakit dalam yang mempelajari aspek-aspek pencegahan, peningkatan, pengobatan, pemulihan serta aspek psikologis dan sosial dari penyakit-penyakit pada usia lanjut. Istilah geriatri </a:t>
            </a:r>
            <a:r>
              <a:rPr lang="it-IT" sz="2400" dirty="0" smtClean="0"/>
              <a:t>pertama kali dipakai</a:t>
            </a:r>
            <a:r>
              <a:rPr lang="id-ID" sz="2400" dirty="0" smtClean="0"/>
              <a:t> </a:t>
            </a:r>
            <a:r>
              <a:rPr lang="it-IT" sz="2400" dirty="0" smtClean="0"/>
              <a:t>oleh Ignatz Nascher pada</a:t>
            </a:r>
            <a:r>
              <a:rPr lang="id-ID" sz="2400" dirty="0" smtClean="0"/>
              <a:t> tahun 1909. (</a:t>
            </a:r>
            <a:r>
              <a:rPr lang="en-US" sz="2400" dirty="0" err="1"/>
              <a:t>Nascher</a:t>
            </a:r>
            <a:r>
              <a:rPr lang="en-US" sz="2400" dirty="0"/>
              <a:t> IL. What is geriatric? Cited by: Gray L.</a:t>
            </a:r>
            <a:r>
              <a:rPr lang="id-ID" sz="2400" dirty="0"/>
              <a:t> </a:t>
            </a:r>
            <a:r>
              <a:rPr lang="en-US" sz="2400" dirty="0"/>
              <a:t>Addressing the need of geriatric education. Elderly</a:t>
            </a:r>
            <a:r>
              <a:rPr lang="id-ID" sz="2400" dirty="0"/>
              <a:t> 1997; 7: 14.</a:t>
            </a:r>
            <a:r>
              <a:rPr lang="id-ID" sz="2400" dirty="0" smtClean="0"/>
              <a:t>)</a:t>
            </a:r>
            <a:endParaRPr lang="id-ID" sz="2400" dirty="0"/>
          </a:p>
        </p:txBody>
      </p:sp>
      <p:sp>
        <p:nvSpPr>
          <p:cNvPr id="4" name="Title 1"/>
          <p:cNvSpPr>
            <a:spLocks noGrp="1"/>
          </p:cNvSpPr>
          <p:nvPr>
            <p:ph type="title"/>
          </p:nvPr>
        </p:nvSpPr>
        <p:spPr>
          <a:xfrm>
            <a:off x="685801" y="609600"/>
            <a:ext cx="10131425" cy="1456267"/>
          </a:xfrm>
        </p:spPr>
        <p:txBody>
          <a:bodyPr>
            <a:normAutofit/>
          </a:bodyPr>
          <a:lstStyle/>
          <a:p>
            <a:r>
              <a:rPr lang="id-ID" dirty="0" smtClean="0"/>
              <a:t>Pengertian GERIATRI</a:t>
            </a:r>
            <a:endParaRPr lang="id-ID" dirty="0"/>
          </a:p>
        </p:txBody>
      </p:sp>
    </p:spTree>
    <p:extLst>
      <p:ext uri="{BB962C8B-B14F-4D97-AF65-F5344CB8AC3E}">
        <p14:creationId xmlns:p14="http://schemas.microsoft.com/office/powerpoint/2010/main" val="1795462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100" dirty="0"/>
              <a:t>Proses penuaan primer dan sekunder serta teori2 biologi penuaan</a:t>
            </a:r>
            <a:endParaRPr lang="id-ID" dirty="0"/>
          </a:p>
        </p:txBody>
      </p:sp>
      <p:sp>
        <p:nvSpPr>
          <p:cNvPr id="3" name="Content Placeholder 2"/>
          <p:cNvSpPr>
            <a:spLocks noGrp="1"/>
          </p:cNvSpPr>
          <p:nvPr>
            <p:ph idx="1"/>
          </p:nvPr>
        </p:nvSpPr>
        <p:spPr>
          <a:xfrm>
            <a:off x="1981200" y="1609416"/>
            <a:ext cx="7239000" cy="4248476"/>
          </a:xfrm>
        </p:spPr>
        <p:txBody>
          <a:bodyPr>
            <a:normAutofit/>
          </a:bodyPr>
          <a:lstStyle/>
          <a:p>
            <a:pPr>
              <a:buNone/>
            </a:pPr>
            <a:r>
              <a:rPr lang="id-ID" dirty="0" smtClean="0"/>
              <a:t>Primary aging (proses penuaan primer): proses degenerasi tubuh yg  perlahan &amp; tdk bs dihindari, dimulai dr awal kehidupan serta terus berlangsung selama bertahun2 &amp; tdk bs dihentikan dg cara apapun.</a:t>
            </a:r>
          </a:p>
          <a:p>
            <a:pPr>
              <a:buNone/>
            </a:pPr>
            <a:r>
              <a:rPr lang="id-ID" dirty="0" smtClean="0"/>
              <a:t>Secondary aging (proses penuaan sekunder): proses penuaan yg  disebabkan oleh penyakit, atau penyalahgunaan zat atau faktor-faktor yang biasanya masih bisa dikontrol oleh </a:t>
            </a:r>
            <a:r>
              <a:rPr lang="id-ID" smtClean="0"/>
              <a:t>seseorang.</a:t>
            </a:r>
            <a:endParaRPr lang="id-ID" dirty="0" smtClean="0"/>
          </a:p>
        </p:txBody>
      </p:sp>
    </p:spTree>
    <p:extLst>
      <p:ext uri="{BB962C8B-B14F-4D97-AF65-F5344CB8AC3E}">
        <p14:creationId xmlns:p14="http://schemas.microsoft.com/office/powerpoint/2010/main" val="2472312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id-ID" smtClean="0"/>
              <a:t>Lansia muda</a:t>
            </a:r>
            <a:r>
              <a:rPr lang="en-US" smtClean="0"/>
              <a:t>/tua-awal</a:t>
            </a:r>
            <a:r>
              <a:rPr lang="id-ID" smtClean="0"/>
              <a:t>: 65-74 thn yg biasanya msh aktif, sehat, &amp; msh kuat.</a:t>
            </a:r>
          </a:p>
          <a:p>
            <a:pPr>
              <a:buNone/>
            </a:pPr>
            <a:r>
              <a:rPr lang="id-ID" smtClean="0"/>
              <a:t>Lansia tua</a:t>
            </a:r>
            <a:r>
              <a:rPr lang="en-US" smtClean="0"/>
              <a:t>/tua-menengah/lanjut usia-</a:t>
            </a:r>
            <a:r>
              <a:rPr lang="id-ID" smtClean="0"/>
              <a:t>: 75-84 thn ; </a:t>
            </a:r>
            <a:endParaRPr lang="en-US" smtClean="0"/>
          </a:p>
          <a:p>
            <a:pPr>
              <a:buNone/>
            </a:pPr>
            <a:r>
              <a:rPr lang="id-ID" smtClean="0"/>
              <a:t>Lansia tertua</a:t>
            </a:r>
            <a:r>
              <a:rPr lang="en-US" smtClean="0"/>
              <a:t>/tua-akhir</a:t>
            </a:r>
            <a:r>
              <a:rPr lang="id-ID" smtClean="0"/>
              <a:t>: 85 thn ke atas, lbh mkn utk mjd rapuh &amp; renta serta mengalami kesulitan utk mengatur kehidupan sehari-hari.</a:t>
            </a:r>
          </a:p>
          <a:p>
            <a:pPr>
              <a:buNone/>
            </a:pPr>
            <a:r>
              <a:rPr lang="id-ID" smtClean="0"/>
              <a:t>Usia fungsional: pengukuran kemampuan sso utk berfungsi scr efektif dlm lingkungan fisik dan sosialnya dibandingkan dg org lain dlm usia kronologis yg sama.</a:t>
            </a:r>
          </a:p>
          <a:p>
            <a:endParaRPr lang="id-ID"/>
          </a:p>
        </p:txBody>
      </p:sp>
      <p:sp>
        <p:nvSpPr>
          <p:cNvPr id="4" name="Title 1"/>
          <p:cNvSpPr>
            <a:spLocks noGrp="1"/>
          </p:cNvSpPr>
          <p:nvPr>
            <p:ph type="title"/>
          </p:nvPr>
        </p:nvSpPr>
        <p:spPr/>
        <p:txBody>
          <a:bodyPr>
            <a:normAutofit/>
          </a:bodyPr>
          <a:lstStyle/>
          <a:p>
            <a:r>
              <a:rPr lang="id-ID" sz="3100" dirty="0"/>
              <a:t>Proses penuaan primer dan sekunder serta teori2 biologi penuaan</a:t>
            </a:r>
            <a:endParaRPr lang="id-ID" dirty="0"/>
          </a:p>
        </p:txBody>
      </p:sp>
    </p:spTree>
    <p:extLst>
      <p:ext uri="{BB962C8B-B14F-4D97-AF65-F5344CB8AC3E}">
        <p14:creationId xmlns:p14="http://schemas.microsoft.com/office/powerpoint/2010/main" val="10062885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Teori-teori biologi penuaan (papalia)</a:t>
            </a:r>
            <a:endParaRPr lang="id-ID" dirty="0"/>
          </a:p>
        </p:txBody>
      </p:sp>
      <p:graphicFrame>
        <p:nvGraphicFramePr>
          <p:cNvPr id="4" name="Content Placeholder 3"/>
          <p:cNvGraphicFramePr>
            <a:graphicFrameLocks noGrp="1"/>
          </p:cNvGraphicFramePr>
          <p:nvPr>
            <p:ph idx="1"/>
          </p:nvPr>
        </p:nvGraphicFramePr>
        <p:xfrm>
          <a:off x="1981200" y="1609725"/>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14883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Teori-teori biologi penuaan </a:t>
            </a:r>
            <a:endParaRPr lang="id-ID" dirty="0"/>
          </a:p>
        </p:txBody>
      </p:sp>
      <p:sp>
        <p:nvSpPr>
          <p:cNvPr id="3" name="Content Placeholder 2"/>
          <p:cNvSpPr>
            <a:spLocks noGrp="1"/>
          </p:cNvSpPr>
          <p:nvPr>
            <p:ph idx="1"/>
          </p:nvPr>
        </p:nvSpPr>
        <p:spPr/>
        <p:txBody>
          <a:bodyPr>
            <a:normAutofit/>
          </a:bodyPr>
          <a:lstStyle/>
          <a:p>
            <a:pPr>
              <a:buNone/>
            </a:pPr>
            <a:r>
              <a:rPr lang="id-ID" dirty="0" smtClean="0"/>
              <a:t>Senescence: periode pd rentang hidup yg ditandai dg penurunan fungsi2 fisik, biasanya diasosiasikan dg proses penuaan; dimulai pd usia yg berbeda antarindividu.</a:t>
            </a:r>
          </a:p>
          <a:p>
            <a:pPr>
              <a:buNone/>
            </a:pPr>
            <a:r>
              <a:rPr lang="id-ID" dirty="0" smtClean="0"/>
              <a:t>Proses penuaan scr biologis terdiri dr dua kategori: Teori pemrograman genetika dan Teori tingkat variabel.</a:t>
            </a:r>
          </a:p>
          <a:p>
            <a:pPr>
              <a:buNone/>
            </a:pPr>
            <a:r>
              <a:rPr lang="id-ID" dirty="0" smtClean="0"/>
              <a:t>Teori pemrograman genetika terdiri dr teori senescence terprogram, teori endokrin dan teori evolusi.</a:t>
            </a:r>
          </a:p>
          <a:p>
            <a:pPr>
              <a:buNone/>
            </a:pPr>
            <a:r>
              <a:rPr lang="id-ID" dirty="0" smtClean="0"/>
              <a:t>Teori tingkat variabel terdiri dr teori wear and tear, teori radikal bebas, teori tingkat kehidupan, dan teori autoimun.</a:t>
            </a:r>
          </a:p>
        </p:txBody>
      </p:sp>
    </p:spTree>
    <p:extLst>
      <p:ext uri="{BB962C8B-B14F-4D97-AF65-F5344CB8AC3E}">
        <p14:creationId xmlns:p14="http://schemas.microsoft.com/office/powerpoint/2010/main" val="17273449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596" y="285728"/>
            <a:ext cx="7239000" cy="605808"/>
          </a:xfrm>
        </p:spPr>
        <p:txBody>
          <a:bodyPr>
            <a:normAutofit fontScale="90000"/>
          </a:bodyPr>
          <a:lstStyle/>
          <a:p>
            <a:r>
              <a:rPr lang="id-ID" dirty="0" smtClean="0"/>
              <a:t>Teori-teori biologi penuaan </a:t>
            </a:r>
            <a:endParaRPr lang="id-ID" dirty="0"/>
          </a:p>
        </p:txBody>
      </p:sp>
      <p:sp>
        <p:nvSpPr>
          <p:cNvPr id="3" name="Content Placeholder 2"/>
          <p:cNvSpPr>
            <a:spLocks noGrp="1"/>
          </p:cNvSpPr>
          <p:nvPr>
            <p:ph idx="1"/>
          </p:nvPr>
        </p:nvSpPr>
        <p:spPr>
          <a:xfrm>
            <a:off x="1524000" y="1071546"/>
            <a:ext cx="9144000" cy="5786454"/>
          </a:xfrm>
        </p:spPr>
        <p:txBody>
          <a:bodyPr>
            <a:noAutofit/>
          </a:bodyPr>
          <a:lstStyle/>
          <a:p>
            <a:r>
              <a:rPr lang="id-ID" dirty="0">
                <a:solidFill>
                  <a:schemeClr val="bg2">
                    <a:lumMod val="50000"/>
                  </a:schemeClr>
                </a:solidFill>
              </a:rPr>
              <a:t>Teori pemrograman genetika</a:t>
            </a:r>
            <a:r>
              <a:rPr lang="id-ID" dirty="0"/>
              <a:t>: teori  yg menjelaskan penuaan biologis sbg hsl dr jadwal perkembangan yg sdh terprogram scr genetika.</a:t>
            </a:r>
          </a:p>
          <a:p>
            <a:r>
              <a:rPr lang="id-ID" dirty="0">
                <a:solidFill>
                  <a:schemeClr val="accent2"/>
                </a:solidFill>
              </a:rPr>
              <a:t>Teori senescence terprogram</a:t>
            </a:r>
            <a:r>
              <a:rPr lang="id-ID" dirty="0"/>
              <a:t>; Penuaan adlh hsl dr pertukaran masa aktif &amp; tdk scr teratur dr gen tertentu.</a:t>
            </a:r>
          </a:p>
          <a:p>
            <a:r>
              <a:rPr lang="id-ID" dirty="0">
                <a:solidFill>
                  <a:schemeClr val="bg2">
                    <a:lumMod val="50000"/>
                  </a:schemeClr>
                </a:solidFill>
              </a:rPr>
              <a:t>Teori endokrin</a:t>
            </a:r>
            <a:r>
              <a:rPr lang="id-ID" dirty="0"/>
              <a:t>; Penurunan terprogram dlm fungsi kekebalan tubuh yg berujung pd peningkatan kerentanan  thd penyakit infeksi &amp; juga thd penuaan &amp; kematian.</a:t>
            </a:r>
          </a:p>
          <a:p>
            <a:r>
              <a:rPr lang="id-ID" dirty="0">
                <a:solidFill>
                  <a:schemeClr val="accent2"/>
                </a:solidFill>
              </a:rPr>
              <a:t>Teori evolusi</a:t>
            </a:r>
            <a:r>
              <a:rPr lang="id-ID" dirty="0"/>
              <a:t>; Penuaan adlh trait hsl evolusi yg memungkinkan anggota spesies tertentu utk hidup sampai batas waktu tertentu yg cukup utk bereproduksi.</a:t>
            </a:r>
          </a:p>
          <a:p>
            <a:r>
              <a:rPr lang="id-ID" dirty="0">
                <a:solidFill>
                  <a:schemeClr val="bg2">
                    <a:lumMod val="50000"/>
                  </a:schemeClr>
                </a:solidFill>
              </a:rPr>
              <a:t>Teori tingkat variabel</a:t>
            </a:r>
            <a:r>
              <a:rPr lang="id-ID" dirty="0"/>
              <a:t>: teori yg menjelaskan penuaan biologis sbg hsl dr proses yg berbeda antarsatu org dg org lain &amp; dipengaruhi oleh lingkungan internal maupun eksternal; seringkali disebut dg teori kesalahan.</a:t>
            </a:r>
          </a:p>
          <a:p>
            <a:r>
              <a:rPr lang="id-ID" dirty="0">
                <a:solidFill>
                  <a:schemeClr val="accent2"/>
                </a:solidFill>
              </a:rPr>
              <a:t>Teori wear and tear</a:t>
            </a:r>
            <a:r>
              <a:rPr lang="id-ID" dirty="0"/>
              <a:t>; Sel &amp; jaringan memiliki bag vital yg bs aus.</a:t>
            </a:r>
          </a:p>
          <a:p>
            <a:r>
              <a:rPr lang="id-ID" dirty="0">
                <a:solidFill>
                  <a:schemeClr val="bg2">
                    <a:lumMod val="50000"/>
                  </a:schemeClr>
                </a:solidFill>
              </a:rPr>
              <a:t>Teori radikal bebas</a:t>
            </a:r>
            <a:r>
              <a:rPr lang="id-ID" dirty="0"/>
              <a:t>; Kerusakan akumulatif dr radikal oksigen menyebabkan sel &amp; organ berhenti berfungsi.</a:t>
            </a:r>
          </a:p>
          <a:p>
            <a:r>
              <a:rPr lang="id-ID" dirty="0">
                <a:solidFill>
                  <a:schemeClr val="accent2"/>
                </a:solidFill>
              </a:rPr>
              <a:t>Teori tingkat kehidupan</a:t>
            </a:r>
            <a:r>
              <a:rPr lang="id-ID" dirty="0"/>
              <a:t>; Makin tinggi tingkat metabolisme sebuah organisme, makin pendek rentang hidupnya.</a:t>
            </a:r>
          </a:p>
          <a:p>
            <a:r>
              <a:rPr lang="id-ID" dirty="0">
                <a:solidFill>
                  <a:schemeClr val="bg2">
                    <a:lumMod val="50000"/>
                  </a:schemeClr>
                </a:solidFill>
              </a:rPr>
              <a:t>Teori autoimun</a:t>
            </a:r>
            <a:r>
              <a:rPr lang="id-ID" dirty="0"/>
              <a:t>; Sistem kekebalan tubuh menjadi bingung &amp; menyerang sel tubuhnya sendiri.</a:t>
            </a:r>
          </a:p>
        </p:txBody>
      </p:sp>
    </p:spTree>
    <p:extLst>
      <p:ext uri="{BB962C8B-B14F-4D97-AF65-F5344CB8AC3E}">
        <p14:creationId xmlns:p14="http://schemas.microsoft.com/office/powerpoint/2010/main" val="6130596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mtClean="0"/>
              <a:t>Teori-teori biologi</a:t>
            </a:r>
            <a:r>
              <a:rPr lang="en-US" smtClean="0"/>
              <a:t>s mengenai proses</a:t>
            </a:r>
            <a:r>
              <a:rPr lang="id-ID" smtClean="0"/>
              <a:t> penuaan</a:t>
            </a:r>
            <a:r>
              <a:rPr lang="en-US" smtClean="0"/>
              <a:t> (santrock)</a:t>
            </a:r>
            <a:endParaRPr lang="id-ID" dirty="0"/>
          </a:p>
        </p:txBody>
      </p:sp>
      <p:sp>
        <p:nvSpPr>
          <p:cNvPr id="3" name="Content Placeholder 2"/>
          <p:cNvSpPr>
            <a:spLocks noGrp="1"/>
          </p:cNvSpPr>
          <p:nvPr>
            <p:ph idx="1"/>
          </p:nvPr>
        </p:nvSpPr>
        <p:spPr>
          <a:xfrm>
            <a:off x="1524000" y="1609416"/>
            <a:ext cx="9144000" cy="5248584"/>
          </a:xfrm>
        </p:spPr>
        <p:txBody>
          <a:bodyPr>
            <a:normAutofit/>
          </a:bodyPr>
          <a:lstStyle/>
          <a:p>
            <a:pPr marL="514350" indent="-514350">
              <a:buFont typeface="+mj-lt"/>
              <a:buAutoNum type="arabicPeriod"/>
            </a:pPr>
            <a:r>
              <a:rPr lang="en-US" smtClean="0"/>
              <a:t>Teori Evolusioner</a:t>
            </a:r>
          </a:p>
          <a:p>
            <a:pPr marL="514350" indent="-514350">
              <a:buFont typeface="+mj-lt"/>
              <a:buAutoNum type="arabicPeriod"/>
            </a:pPr>
            <a:r>
              <a:rPr lang="en-US" smtClean="0"/>
              <a:t>Teori Jam Seluler</a:t>
            </a:r>
          </a:p>
          <a:p>
            <a:pPr marL="514350" indent="-514350">
              <a:buFont typeface="+mj-lt"/>
              <a:buAutoNum type="arabicPeriod"/>
            </a:pPr>
            <a:r>
              <a:rPr lang="en-US" smtClean="0"/>
              <a:t>Teori Radikal Bebas</a:t>
            </a:r>
          </a:p>
          <a:p>
            <a:pPr marL="514350" indent="-514350">
              <a:buFont typeface="+mj-lt"/>
              <a:buAutoNum type="arabicPeriod"/>
            </a:pPr>
            <a:r>
              <a:rPr lang="en-US" smtClean="0"/>
              <a:t>Teori Mitokondrial</a:t>
            </a:r>
          </a:p>
          <a:p>
            <a:pPr marL="514350" indent="-514350">
              <a:buFont typeface="+mj-lt"/>
              <a:buAutoNum type="arabicPeriod"/>
            </a:pPr>
            <a:r>
              <a:rPr lang="en-US" smtClean="0"/>
              <a:t>Teori Stress Hormonal</a:t>
            </a:r>
            <a:endParaRPr lang="id-ID" dirty="0"/>
          </a:p>
        </p:txBody>
      </p:sp>
    </p:spTree>
    <p:extLst>
      <p:ext uri="{BB962C8B-B14F-4D97-AF65-F5344CB8AC3E}">
        <p14:creationId xmlns:p14="http://schemas.microsoft.com/office/powerpoint/2010/main" val="28240432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1940266"/>
            <a:ext cx="8143900" cy="4846320"/>
          </a:xfrm>
        </p:spPr>
        <p:txBody>
          <a:bodyPr>
            <a:normAutofit lnSpcReduction="10000"/>
          </a:bodyPr>
          <a:lstStyle/>
          <a:p>
            <a:pPr marL="514350" indent="-514350">
              <a:buFont typeface="+mj-lt"/>
              <a:buAutoNum type="arabicPeriod"/>
            </a:pPr>
            <a:r>
              <a:rPr lang="en-US" sz="3200"/>
              <a:t>Teori  Evolusioner : teori yg menyatakan bhw seleksi alami tdk mengeliminasi byk kondisi berbahaya dan karakteristik nonadaptif pd org dewasa yg lbh tua.</a:t>
            </a:r>
          </a:p>
          <a:p>
            <a:pPr marL="514350" indent="-514350">
              <a:buFont typeface="+mj-lt"/>
              <a:buAutoNum type="arabicPeriod"/>
            </a:pPr>
            <a:r>
              <a:rPr lang="en-US" sz="3200"/>
              <a:t>Teori Jam Selular : teori ini menyatakan bahwa jumlah maksimal sel manusia bisa membelah adalah sekitar 70 sampai 80 kali. Seiring bertambahnya usia, sel-sel kt mengalami penurunan kapasitas utk membelah.</a:t>
            </a:r>
          </a:p>
        </p:txBody>
      </p:sp>
      <p:sp>
        <p:nvSpPr>
          <p:cNvPr id="4" name="Title 1"/>
          <p:cNvSpPr>
            <a:spLocks noGrp="1"/>
          </p:cNvSpPr>
          <p:nvPr>
            <p:ph type="title"/>
          </p:nvPr>
        </p:nvSpPr>
        <p:spPr/>
        <p:txBody>
          <a:bodyPr>
            <a:normAutofit/>
          </a:bodyPr>
          <a:lstStyle/>
          <a:p>
            <a:r>
              <a:rPr lang="id-ID" smtClean="0"/>
              <a:t>Teori-teori biologi</a:t>
            </a:r>
            <a:r>
              <a:rPr lang="en-US" smtClean="0"/>
              <a:t>s mengenai proses</a:t>
            </a:r>
            <a:r>
              <a:rPr lang="id-ID" smtClean="0"/>
              <a:t> penuaan</a:t>
            </a:r>
            <a:r>
              <a:rPr lang="en-US" smtClean="0"/>
              <a:t> (santrock)</a:t>
            </a:r>
            <a:endParaRPr lang="id-ID" dirty="0"/>
          </a:p>
        </p:txBody>
      </p:sp>
    </p:spTree>
    <p:extLst>
      <p:ext uri="{BB962C8B-B14F-4D97-AF65-F5344CB8AC3E}">
        <p14:creationId xmlns:p14="http://schemas.microsoft.com/office/powerpoint/2010/main" val="2445363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1609416"/>
            <a:ext cx="8358214" cy="5248584"/>
          </a:xfrm>
        </p:spPr>
        <p:txBody>
          <a:bodyPr>
            <a:normAutofit fontScale="92500" lnSpcReduction="10000"/>
          </a:bodyPr>
          <a:lstStyle/>
          <a:p>
            <a:pPr marL="514350" indent="-514350">
              <a:buFont typeface="+mj-lt"/>
              <a:buAutoNum type="arabicPeriod" startAt="3"/>
            </a:pPr>
            <a:r>
              <a:rPr lang="en-US" sz="3200"/>
              <a:t>Teori Radikal Bebas : teori mikrobiologis tentang penuaan yg menyatakan bhw org menua krn bagian dalam metabolisme sel normal mereka memproduksi molekul oksigen yg tdk stabil yg diketahui sbg radikal bebas. Molekul ini memantul di dalam sel, merusak DNA dan struktur sel lainnya.</a:t>
            </a:r>
          </a:p>
          <a:p>
            <a:pPr marL="514350" indent="-514350">
              <a:buFont typeface="+mj-lt"/>
              <a:buAutoNum type="arabicPeriod" startAt="3"/>
            </a:pPr>
            <a:r>
              <a:rPr lang="en-US" sz="3200"/>
              <a:t>Teori Mitokondrial : teori yg menyatakan bhw proses penuaan berkaitan dg pembusukan mitokondrial, terutama berkaitan dg kerusakan oksidatif dan kehilangan bahan gizi dlm btk mikro yg disediakan oleh sel. Apa itu mitokondria ??</a:t>
            </a:r>
            <a:endParaRPr lang="id-ID" sz="3200"/>
          </a:p>
        </p:txBody>
      </p:sp>
      <p:sp>
        <p:nvSpPr>
          <p:cNvPr id="4" name="Title 1"/>
          <p:cNvSpPr>
            <a:spLocks noGrp="1"/>
          </p:cNvSpPr>
          <p:nvPr>
            <p:ph type="title"/>
          </p:nvPr>
        </p:nvSpPr>
        <p:spPr/>
        <p:txBody>
          <a:bodyPr>
            <a:normAutofit/>
          </a:bodyPr>
          <a:lstStyle/>
          <a:p>
            <a:r>
              <a:rPr lang="id-ID" smtClean="0"/>
              <a:t>Teori-teori biologi</a:t>
            </a:r>
            <a:r>
              <a:rPr lang="en-US" smtClean="0"/>
              <a:t>s mengenai proses</a:t>
            </a:r>
            <a:r>
              <a:rPr lang="id-ID" smtClean="0"/>
              <a:t> penuaan</a:t>
            </a:r>
            <a:r>
              <a:rPr lang="en-US" smtClean="0"/>
              <a:t> (santrock)</a:t>
            </a:r>
            <a:endParaRPr lang="id-ID" dirty="0"/>
          </a:p>
        </p:txBody>
      </p:sp>
    </p:spTree>
    <p:extLst>
      <p:ext uri="{BB962C8B-B14F-4D97-AF65-F5344CB8AC3E}">
        <p14:creationId xmlns:p14="http://schemas.microsoft.com/office/powerpoint/2010/main" val="2523418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3200"/>
              <a:t>5. Teori Stress Hormonal : teori yg menyatakan bhw penuaan pd sistem hormon tubuh dpt menurunkan resitensi thd stres dan meningkatkan kemungkinan terkena penyakit.</a:t>
            </a:r>
            <a:endParaRPr lang="id-ID" sz="3200"/>
          </a:p>
        </p:txBody>
      </p:sp>
      <p:sp>
        <p:nvSpPr>
          <p:cNvPr id="4" name="Title 1"/>
          <p:cNvSpPr>
            <a:spLocks noGrp="1"/>
          </p:cNvSpPr>
          <p:nvPr>
            <p:ph type="title"/>
          </p:nvPr>
        </p:nvSpPr>
        <p:spPr/>
        <p:txBody>
          <a:bodyPr>
            <a:normAutofit/>
          </a:bodyPr>
          <a:lstStyle/>
          <a:p>
            <a:r>
              <a:rPr lang="id-ID" smtClean="0"/>
              <a:t>Teori-teori biologi</a:t>
            </a:r>
            <a:r>
              <a:rPr lang="en-US" smtClean="0"/>
              <a:t>s mengenai proses</a:t>
            </a:r>
            <a:r>
              <a:rPr lang="id-ID" smtClean="0"/>
              <a:t> penuaan</a:t>
            </a:r>
            <a:r>
              <a:rPr lang="en-US" smtClean="0"/>
              <a:t> (santrock)</a:t>
            </a:r>
            <a:endParaRPr lang="id-ID" dirty="0"/>
          </a:p>
        </p:txBody>
      </p:sp>
    </p:spTree>
    <p:extLst>
      <p:ext uri="{BB962C8B-B14F-4D97-AF65-F5344CB8AC3E}">
        <p14:creationId xmlns:p14="http://schemas.microsoft.com/office/powerpoint/2010/main" val="30704645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Celestial</Template>
  <TotalTime>12</TotalTime>
  <Words>1005</Words>
  <Application>Microsoft Office PowerPoint</Application>
  <PresentationFormat>Widescreen</PresentationFormat>
  <Paragraphs>75</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Corbel</vt:lpstr>
      <vt:lpstr>Celestial</vt:lpstr>
      <vt:lpstr>Psikologi usila</vt:lpstr>
      <vt:lpstr>Pokok-pokok Bahasan </vt:lpstr>
      <vt:lpstr>Pokok-pokok Bahasan /Materi Setelah UTS </vt:lpstr>
      <vt:lpstr>Pengertian usia lanjut serta masa hidup dan harapan hidup</vt:lpstr>
      <vt:lpstr>PowerPoint Presentation</vt:lpstr>
      <vt:lpstr>PowerPoint Presentation</vt:lpstr>
      <vt:lpstr>Pengertian GERIATRI</vt:lpstr>
      <vt:lpstr>Proses penuaan primer dan sekunder serta teori2 biologi penuaan</vt:lpstr>
      <vt:lpstr>Proses penuaan primer dan sekunder serta teori2 biologi penuaan</vt:lpstr>
      <vt:lpstr>Teori-teori biologi penuaan (papalia)</vt:lpstr>
      <vt:lpstr>Teori-teori biologi penuaan </vt:lpstr>
      <vt:lpstr>Teori-teori biologi penuaan </vt:lpstr>
      <vt:lpstr>Teori-teori biologis mengenai proses penuaan (santrock)</vt:lpstr>
      <vt:lpstr>Teori-teori biologis mengenai proses penuaan (santrock)</vt:lpstr>
      <vt:lpstr>Teori-teori biologis mengenai proses penuaan (santrock)</vt:lpstr>
      <vt:lpstr>Teori-teori biologis mengenai proses penuaan (santrock)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Psikologi usila</dc:title>
  <dc:creator>Windows User</dc:creator>
  <cp:lastModifiedBy>Windows User</cp:lastModifiedBy>
  <cp:revision>7</cp:revision>
  <dcterms:created xsi:type="dcterms:W3CDTF">2022-02-14T11:41:36Z</dcterms:created>
  <dcterms:modified xsi:type="dcterms:W3CDTF">2022-02-14T18:35:31Z</dcterms:modified>
</cp:coreProperties>
</file>